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Playfair Display Medium"/>
      <p:regular r:id="rId26"/>
      <p:bold r:id="rId27"/>
      <p:italic r:id="rId28"/>
      <p:boldItalic r:id="rId29"/>
    </p:embeddedFont>
    <p:embeddedFont>
      <p:font typeface="Roboto Slab"/>
      <p:regular r:id="rId30"/>
      <p:bold r:id="rId31"/>
    </p:embeddedFont>
    <p:embeddedFont>
      <p:font typeface="Roboto Medium"/>
      <p:regular r:id="rId32"/>
      <p:bold r:id="rId33"/>
      <p:italic r:id="rId34"/>
      <p:boldItalic r:id="rId35"/>
    </p:embeddedFont>
    <p:embeddedFont>
      <p:font typeface="Roboto"/>
      <p:regular r:id="rId36"/>
      <p:bold r:id="rId37"/>
      <p:italic r:id="rId38"/>
      <p:boldItalic r:id="rId39"/>
    </p:embeddedFont>
    <p:embeddedFont>
      <p:font typeface="EB Garamond Medium"/>
      <p:regular r:id="rId40"/>
      <p:bold r:id="rId41"/>
      <p:italic r:id="rId42"/>
      <p:boldItalic r:id="rId43"/>
    </p:embeddedFont>
    <p:embeddedFont>
      <p:font typeface="EB Garamond SemiBold"/>
      <p:regular r:id="rId44"/>
      <p:bold r:id="rId45"/>
      <p:italic r:id="rId46"/>
      <p:boldItalic r:id="rId47"/>
    </p:embeddedFont>
    <p:embeddedFont>
      <p:font typeface="EB Garamond"/>
      <p:regular r:id="rId48"/>
      <p:bold r:id="rId49"/>
      <p:italic r:id="rId50"/>
      <p:boldItalic r:id="rId51"/>
    </p:embeddedFont>
    <p:embeddedFont>
      <p:font typeface="Roboto Slab Medium"/>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4" roundtripDataSignature="AMtx7milmFkzFGVIMyx2MepT70u/VUK7i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anis Zaripov"/>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29D06E-25B3-456A-B072-93F7DC2CB760}">
  <a:tblStyle styleId="{A029D06E-25B3-456A-B072-93F7DC2CB76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Medium-regular.fntdata"/><Relationship Id="rId42" Type="http://schemas.openxmlformats.org/officeDocument/2006/relationships/font" Target="fonts/EBGaramondMedium-italic.fntdata"/><Relationship Id="rId41" Type="http://schemas.openxmlformats.org/officeDocument/2006/relationships/font" Target="fonts/EBGaramondMedium-bold.fntdata"/><Relationship Id="rId44" Type="http://schemas.openxmlformats.org/officeDocument/2006/relationships/font" Target="fonts/EBGaramondSemiBold-regular.fntdata"/><Relationship Id="rId43" Type="http://schemas.openxmlformats.org/officeDocument/2006/relationships/font" Target="fonts/EBGaramondMedium-boldItalic.fntdata"/><Relationship Id="rId46" Type="http://schemas.openxmlformats.org/officeDocument/2006/relationships/font" Target="fonts/EBGaramondSemiBold-italic.fntdata"/><Relationship Id="rId45" Type="http://schemas.openxmlformats.org/officeDocument/2006/relationships/font" Target="fonts/EBGaramond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EBGaramond-regular.fntdata"/><Relationship Id="rId47" Type="http://schemas.openxmlformats.org/officeDocument/2006/relationships/font" Target="fonts/EBGaramondSemiBold-boldItalic.fntdata"/><Relationship Id="rId49" Type="http://schemas.openxmlformats.org/officeDocument/2006/relationships/font" Target="fonts/EBGaramond-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Slab-bold.fntdata"/><Relationship Id="rId30" Type="http://schemas.openxmlformats.org/officeDocument/2006/relationships/font" Target="fonts/RobotoSlab-regular.fntdata"/><Relationship Id="rId33" Type="http://schemas.openxmlformats.org/officeDocument/2006/relationships/font" Target="fonts/RobotoMedium-bold.fntdata"/><Relationship Id="rId32" Type="http://schemas.openxmlformats.org/officeDocument/2006/relationships/font" Target="fonts/RobotoMedium-regular.fntdata"/><Relationship Id="rId35" Type="http://schemas.openxmlformats.org/officeDocument/2006/relationships/font" Target="fonts/RobotoMedium-boldItalic.fntdata"/><Relationship Id="rId34" Type="http://schemas.openxmlformats.org/officeDocument/2006/relationships/font" Target="fonts/RobotoMedium-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font" Target="fonts/PlayfairDisplayMedium-regular.fntdata"/><Relationship Id="rId25" Type="http://schemas.openxmlformats.org/officeDocument/2006/relationships/slide" Target="slides/slide18.xml"/><Relationship Id="rId28" Type="http://schemas.openxmlformats.org/officeDocument/2006/relationships/font" Target="fonts/PlayfairDisplayMedium-italic.fntdata"/><Relationship Id="rId27" Type="http://schemas.openxmlformats.org/officeDocument/2006/relationships/font" Target="fonts/PlayfairDisplayMedium-bold.fntdata"/><Relationship Id="rId29" Type="http://schemas.openxmlformats.org/officeDocument/2006/relationships/font" Target="fonts/PlayfairDisplayMedium-boldItalic.fntdata"/><Relationship Id="rId51" Type="http://schemas.openxmlformats.org/officeDocument/2006/relationships/font" Target="fonts/EBGaramond-boldItalic.fntdata"/><Relationship Id="rId50" Type="http://schemas.openxmlformats.org/officeDocument/2006/relationships/font" Target="fonts/EBGaramond-italic.fntdata"/><Relationship Id="rId53" Type="http://schemas.openxmlformats.org/officeDocument/2006/relationships/font" Target="fonts/RobotoSlabMedium-bold.fntdata"/><Relationship Id="rId52" Type="http://schemas.openxmlformats.org/officeDocument/2006/relationships/font" Target="fonts/RobotoSlabMedium-regular.fntdata"/><Relationship Id="rId11" Type="http://schemas.openxmlformats.org/officeDocument/2006/relationships/slide" Target="slides/slide4.xml"/><Relationship Id="rId10" Type="http://schemas.openxmlformats.org/officeDocument/2006/relationships/slide" Target="slides/slide3.xml"/><Relationship Id="rId54" Type="http://customschemas.google.com/relationships/presentationmetadata" Target="meta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30T14:54:35.371">
    <p:pos x="600" y="522"/>
    <p:text>Забавно, но в таблице epifactors его нет</p:text>
    <p:extLst>
      <p:ext uri="{C676402C-5697-4E1C-873F-D02D1690AC5C}">
        <p15:threadingInfo timeZoneBias="0"/>
      </p:ext>
      <p:ext uri="http://customooxmlschemas.google.com/">
        <go:slidesCustomData xmlns:go="http://customooxmlschemas.google.com/" commentPostId="AAAAx7Ela6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400">
                <a:solidFill>
                  <a:schemeClr val="dk1"/>
                </a:solidFill>
              </a:rPr>
              <a:t>тут рассказываем про H3K4me в общем виде: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sz="1400">
                <a:solidFill>
                  <a:schemeClr val="dk1"/>
                </a:solidFill>
              </a:rPr>
              <a:t>H3K9me - это гистоновая метка, которая обычно связана с гетерохроматином и репрессией генов. Она образуется путем метилирования лизина 9 на гистоне H3.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sz="1400">
                <a:solidFill>
                  <a:schemeClr val="dk1"/>
                </a:solidFill>
              </a:rPr>
              <a:t>H3K9me может быть моно-, ди- или три-метилированной, и каждый из этих состояний может иметь различные функции. Например, H3K9me3 связывается с белками, которые репрессируют экспрессию генов, что приводит к сжатию хроматина и подавлению транскрипции.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sz="1400">
                <a:solidFill>
                  <a:schemeClr val="dk1"/>
                </a:solidFill>
              </a:rPr>
              <a:t>H3K9me также может взаимодействовать с другими гистоновыми метками и белками, такими как HP1 (гомолог Дрозофилы гетерохроматина 1), которые помогают поддерживать гетерохроматическое состояние хроматина.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sz="1400">
                <a:solidFill>
                  <a:schemeClr val="dk1"/>
                </a:solidFill>
              </a:rPr>
              <a:t>Некоторые исследования также связывают H3K9me с эпигенетическими изменениями в рамках различных заболеваний, таких как рак и неврологические нарушения.</a:t>
            </a:r>
            <a:endParaRPr sz="1400">
              <a:solidFill>
                <a:schemeClr val="dk1"/>
              </a:solidFill>
            </a:endParaRPr>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c11d6d348_4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24c11d6d348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cf8ae0d16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4cf8ae0d16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c07beff7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4c07beff7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bbbd8ae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4bbbd8ae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5e84f5970_3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25e84f5970_3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cbcc27adc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4cbcc27adc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5e84f597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25e84f597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c11d6d348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4c11d6d348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d39d9838b_1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4d39d9838b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b92b43ad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b92b43ad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solidFill>
                <a:srgbClr val="21212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EB Garamond Medium"/>
              <a:ea typeface="EB Garamond Medium"/>
              <a:cs typeface="EB Garamond Medium"/>
              <a:sym typeface="EB Garamond Medium"/>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bbbd8aee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4bbbd8aee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1" Type="http://schemas.openxmlformats.org/officeDocument/2006/relationships/hyperlink" Target="https://doi.org/10.1016/j.cell.2013.01.052" TargetMode="External"/><Relationship Id="rId10" Type="http://schemas.openxmlformats.org/officeDocument/2006/relationships/hyperlink" Target="https://doi.org/10.1242/dev.102681" TargetMode="External"/><Relationship Id="rId13" Type="http://schemas.openxmlformats.org/officeDocument/2006/relationships/hyperlink" Target="https://www.genecards.org/cgi-bin/carddisp.pl?gene=SGF29" TargetMode="External"/><Relationship Id="rId12" Type="http://schemas.openxmlformats.org/officeDocument/2006/relationships/hyperlink" Target="https://pubmed.ncbi.nlm.nih.gov/15960974/"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embopress.org/doi/full/10.1038/embor.2008.11" TargetMode="External"/><Relationship Id="rId4" Type="http://schemas.openxmlformats.org/officeDocument/2006/relationships/hyperlink" Target="https://www.nature.com/articles/nrc3929" TargetMode="External"/><Relationship Id="rId9" Type="http://schemas.openxmlformats.org/officeDocument/2006/relationships/hyperlink" Target="https://doi.org/10.1242/dev.102681" TargetMode="External"/><Relationship Id="rId5" Type="http://schemas.openxmlformats.org/officeDocument/2006/relationships/hyperlink" Target="https://www.pnas.org/doi/abs/10.1073/pnas.0709170104" TargetMode="External"/><Relationship Id="rId6" Type="http://schemas.openxmlformats.org/officeDocument/2006/relationships/hyperlink" Target="http://doi.org/10.1016/j.cell.2010.08.020" TargetMode="External"/><Relationship Id="rId7" Type="http://schemas.openxmlformats.org/officeDocument/2006/relationships/hyperlink" Target="https://www.ncbi.nlm.nih.gov/pmc/articles/PMC2650391/" TargetMode="External"/><Relationship Id="rId8" Type="http://schemas.openxmlformats.org/officeDocument/2006/relationships/hyperlink" Target="https://elifesciences.org/articles/5345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s://www.pnas.org/doi/abs/10.1073/pnas.0709170104" TargetMode="External"/><Relationship Id="rId5" Type="http://schemas.openxmlformats.org/officeDocument/2006/relationships/hyperlink" Target="http://doi.org/10.1016/j.cell.2010.08.020" TargetMode="External"/><Relationship Id="rId6" Type="http://schemas.openxmlformats.org/officeDocument/2006/relationships/hyperlink" Target="https://doi.org/10.1038/nsmb.1778" TargetMode="External"/><Relationship Id="rId7" Type="http://schemas.openxmlformats.org/officeDocument/2006/relationships/hyperlink" Target="https://www.ncbi.nlm.nih.gov/pmc/articles/PMC7314539/" TargetMode="External"/><Relationship Id="rId8" Type="http://schemas.openxmlformats.org/officeDocument/2006/relationships/hyperlink" Target="https://www.researchgate.net/publication/259723804_Mll2_is_required_for_H3K4_trimethylation_on_bivalent_promoters_in_embryonic_stem_cells_whereas_Mll1_is_redunda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hyperlink" Target="http://doi.org/10.1126/sciadv.abf768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texportal.org/home/gene/AIR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0" Type="http://schemas.openxmlformats.org/officeDocument/2006/relationships/hyperlink" Target="https://drive.google.com/file/d/1LNT7g62oLucO90DPhOfxBWtagwgXURA_/view?usp=sharing"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nature.com/articles/nrc3929" TargetMode="External"/><Relationship Id="rId4" Type="http://schemas.openxmlformats.org/officeDocument/2006/relationships/hyperlink" Target="https://www.pnas.org/doi/abs/10.1073/pnas.0709170104" TargetMode="External"/><Relationship Id="rId9" Type="http://schemas.openxmlformats.org/officeDocument/2006/relationships/hyperlink" Target="https://drive.google.com/file/d/11qH8poY9wo0V3-6NR00CRSwdj3lT-84f/view?usp=sharing" TargetMode="External"/><Relationship Id="rId5" Type="http://schemas.openxmlformats.org/officeDocument/2006/relationships/hyperlink" Target="https://drive.google.com/file/d/1nlgiK_Y53dR71289WzMzup716Illpmiw/view?usp=sharing" TargetMode="External"/><Relationship Id="rId6" Type="http://schemas.openxmlformats.org/officeDocument/2006/relationships/hyperlink" Target="https://www.ncbi.nlm.nih.gov/pmc/articles/PMC2650391/" TargetMode="External"/><Relationship Id="rId7" Type="http://schemas.openxmlformats.org/officeDocument/2006/relationships/hyperlink" Target="https://gtexportal.org/home/gene/ZCWPW1" TargetMode="External"/><Relationship Id="rId8" Type="http://schemas.openxmlformats.org/officeDocument/2006/relationships/hyperlink" Target="https://doi.org/10.1242/dev.10268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ru"/>
              <a:t>Групповой проект</a:t>
            </a:r>
            <a:endParaRPr/>
          </a:p>
        </p:txBody>
      </p:sp>
      <p:sp>
        <p:nvSpPr>
          <p:cNvPr id="55" name="Google Shape;55;p1"/>
          <p:cNvSpPr/>
          <p:nvPr/>
        </p:nvSpPr>
        <p:spPr>
          <a:xfrm>
            <a:off x="611700" y="1565850"/>
            <a:ext cx="7920600" cy="2011800"/>
          </a:xfrm>
          <a:prstGeom prst="rect">
            <a:avLst/>
          </a:prstGeom>
          <a:solidFill>
            <a:srgbClr val="77B1E9"/>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5000" u="none" cap="none" strike="noStrike">
              <a:solidFill>
                <a:schemeClr val="dk1"/>
              </a:solidFill>
              <a:latin typeface="Playfair Display Medium"/>
              <a:ea typeface="Playfair Display Medium"/>
              <a:cs typeface="Playfair Display Medium"/>
              <a:sym typeface="Playfair Display Medium"/>
            </a:endParaRPr>
          </a:p>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00000"/>
              </a:solidFill>
              <a:latin typeface="Playfair Display Medium"/>
              <a:ea typeface="Playfair Display Medium"/>
              <a:cs typeface="Playfair Display Medium"/>
              <a:sym typeface="Playfair Display Medium"/>
            </a:endParaRPr>
          </a:p>
        </p:txBody>
      </p:sp>
      <p:sp>
        <p:nvSpPr>
          <p:cNvPr id="56" name="Google Shape;56;p1"/>
          <p:cNvSpPr txBox="1"/>
          <p:nvPr/>
        </p:nvSpPr>
        <p:spPr>
          <a:xfrm>
            <a:off x="808800" y="1623075"/>
            <a:ext cx="7526400" cy="193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i="0" lang="ru" sz="6100" u="none" cap="none" strike="noStrike">
                <a:solidFill>
                  <a:schemeClr val="dk1"/>
                </a:solidFill>
                <a:latin typeface="Roboto Slab Medium"/>
                <a:ea typeface="Roboto Slab Medium"/>
                <a:cs typeface="Roboto Slab Medium"/>
                <a:sym typeface="Roboto Slab Medium"/>
              </a:rPr>
              <a:t>Групповой проект</a:t>
            </a:r>
            <a:r>
              <a:rPr i="0" lang="ru" sz="5600" u="none" cap="none" strike="noStrike">
                <a:solidFill>
                  <a:schemeClr val="dk1"/>
                </a:solidFill>
                <a:latin typeface="Roboto Slab Medium"/>
                <a:ea typeface="Roboto Slab Medium"/>
                <a:cs typeface="Roboto Slab Medium"/>
                <a:sym typeface="Roboto Slab Medium"/>
              </a:rPr>
              <a:t> </a:t>
            </a:r>
            <a:endParaRPr i="0" sz="5600" u="none" cap="none" strike="noStrike">
              <a:solidFill>
                <a:schemeClr val="dk1"/>
              </a:solidFill>
              <a:latin typeface="Roboto Slab Medium"/>
              <a:ea typeface="Roboto Slab Medium"/>
              <a:cs typeface="Roboto Slab Medium"/>
              <a:sym typeface="Roboto Slab Medium"/>
            </a:endParaRPr>
          </a:p>
          <a:p>
            <a:pPr indent="0" lvl="0" marL="0" marR="0" rtl="0" algn="ctr">
              <a:lnSpc>
                <a:spcPct val="115000"/>
              </a:lnSpc>
              <a:spcBef>
                <a:spcPts val="0"/>
              </a:spcBef>
              <a:spcAft>
                <a:spcPts val="0"/>
              </a:spcAft>
              <a:buClr>
                <a:schemeClr val="dk1"/>
              </a:buClr>
              <a:buSzPts val="1100"/>
              <a:buFont typeface="Arial"/>
              <a:buNone/>
            </a:pPr>
            <a:r>
              <a:rPr i="0" lang="ru" sz="5300" u="none" cap="none" strike="noStrike">
                <a:solidFill>
                  <a:schemeClr val="dk1"/>
                </a:solidFill>
                <a:latin typeface="Roboto Slab Medium"/>
                <a:ea typeface="Roboto Slab Medium"/>
                <a:cs typeface="Roboto Slab Medium"/>
                <a:sym typeface="Roboto Slab Medium"/>
              </a:rPr>
              <a:t>H3K4m</a:t>
            </a:r>
            <a:r>
              <a:rPr i="0" lang="ru" sz="5300" u="none" cap="none" strike="noStrike">
                <a:solidFill>
                  <a:schemeClr val="dk1"/>
                </a:solidFill>
                <a:latin typeface="Roboto Slab Medium"/>
                <a:ea typeface="Roboto Slab Medium"/>
                <a:cs typeface="Roboto Slab Medium"/>
                <a:sym typeface="Roboto Slab Medium"/>
              </a:rPr>
              <a:t>e</a:t>
            </a:r>
            <a:endParaRPr i="0" sz="1700" u="none" cap="none" strike="noStrike">
              <a:solidFill>
                <a:srgbClr val="000000"/>
              </a:solidFill>
              <a:latin typeface="Roboto Slab Medium"/>
              <a:ea typeface="Roboto Slab Medium"/>
              <a:cs typeface="Roboto Slab Medium"/>
              <a:sym typeface="Roboto Slab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4c11d6d348_4_5"/>
          <p:cNvSpPr/>
          <p:nvPr/>
        </p:nvSpPr>
        <p:spPr>
          <a:xfrm>
            <a:off x="2281350" y="204725"/>
            <a:ext cx="47058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 name="Google Shape;118;g24c11d6d348_4_5"/>
          <p:cNvSpPr txBox="1"/>
          <p:nvPr>
            <p:ph type="title"/>
          </p:nvPr>
        </p:nvSpPr>
        <p:spPr>
          <a:xfrm>
            <a:off x="2281350" y="204725"/>
            <a:ext cx="4732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420">
                <a:latin typeface="Roboto Slab"/>
                <a:ea typeface="Roboto Slab"/>
                <a:cs typeface="Roboto Slab"/>
                <a:sym typeface="Roboto Slab"/>
              </a:rPr>
              <a:t>Доменная структура </a:t>
            </a:r>
            <a:r>
              <a:rPr lang="ru" sz="2420">
                <a:latin typeface="Roboto Slab"/>
                <a:ea typeface="Roboto Slab"/>
                <a:cs typeface="Roboto Slab"/>
                <a:sym typeface="Roboto Slab"/>
              </a:rPr>
              <a:t>KMT2A</a:t>
            </a:r>
            <a:endParaRPr sz="24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520">
              <a:highlight>
                <a:schemeClr val="lt1"/>
              </a:highlight>
              <a:latin typeface="Roboto Slab"/>
              <a:ea typeface="Roboto Slab"/>
              <a:cs typeface="Roboto Slab"/>
              <a:sym typeface="Roboto Slab"/>
            </a:endParaRPr>
          </a:p>
        </p:txBody>
      </p:sp>
      <p:pic>
        <p:nvPicPr>
          <p:cNvPr id="119" name="Google Shape;119;g24c11d6d348_4_5"/>
          <p:cNvPicPr preferRelativeResize="0"/>
          <p:nvPr/>
        </p:nvPicPr>
        <p:blipFill>
          <a:blip r:embed="rId3">
            <a:alphaModFix/>
          </a:blip>
          <a:stretch>
            <a:fillRect/>
          </a:stretch>
        </p:blipFill>
        <p:spPr>
          <a:xfrm>
            <a:off x="0" y="1030447"/>
            <a:ext cx="9144001" cy="37624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4cf8ae0d16_0_15"/>
          <p:cNvSpPr/>
          <p:nvPr/>
        </p:nvSpPr>
        <p:spPr>
          <a:xfrm>
            <a:off x="2281350" y="266375"/>
            <a:ext cx="47058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 name="Google Shape;125;g24cf8ae0d16_0_15"/>
          <p:cNvSpPr txBox="1"/>
          <p:nvPr>
            <p:ph type="title"/>
          </p:nvPr>
        </p:nvSpPr>
        <p:spPr>
          <a:xfrm>
            <a:off x="2267850" y="266375"/>
            <a:ext cx="4732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 RAG2</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620">
              <a:highlight>
                <a:schemeClr val="lt1"/>
              </a:highlight>
              <a:latin typeface="Roboto Slab"/>
              <a:ea typeface="Roboto Slab"/>
              <a:cs typeface="Roboto Slab"/>
              <a:sym typeface="Roboto Slab"/>
            </a:endParaRPr>
          </a:p>
        </p:txBody>
      </p:sp>
      <p:pic>
        <p:nvPicPr>
          <p:cNvPr id="126" name="Google Shape;126;g24cf8ae0d16_0_15"/>
          <p:cNvPicPr preferRelativeResize="0"/>
          <p:nvPr/>
        </p:nvPicPr>
        <p:blipFill rotWithShape="1">
          <a:blip r:embed="rId3">
            <a:alphaModFix/>
          </a:blip>
          <a:srcRect b="27933" l="0" r="0" t="0"/>
          <a:stretch/>
        </p:blipFill>
        <p:spPr>
          <a:xfrm>
            <a:off x="152400" y="932350"/>
            <a:ext cx="8839202" cy="2168400"/>
          </a:xfrm>
          <a:prstGeom prst="rect">
            <a:avLst/>
          </a:prstGeom>
          <a:noFill/>
          <a:ln>
            <a:noFill/>
          </a:ln>
        </p:spPr>
      </p:pic>
      <p:pic>
        <p:nvPicPr>
          <p:cNvPr id="127" name="Google Shape;127;g24cf8ae0d16_0_15"/>
          <p:cNvPicPr preferRelativeResize="0"/>
          <p:nvPr/>
        </p:nvPicPr>
        <p:blipFill>
          <a:blip r:embed="rId4">
            <a:alphaModFix/>
          </a:blip>
          <a:stretch>
            <a:fillRect/>
          </a:stretch>
        </p:blipFill>
        <p:spPr>
          <a:xfrm>
            <a:off x="152400" y="3255678"/>
            <a:ext cx="8839200" cy="540947"/>
          </a:xfrm>
          <a:prstGeom prst="rect">
            <a:avLst/>
          </a:prstGeom>
          <a:noFill/>
          <a:ln>
            <a:noFill/>
          </a:ln>
        </p:spPr>
      </p:pic>
      <p:sp>
        <p:nvSpPr>
          <p:cNvPr id="128" name="Google Shape;128;g24cf8ae0d16_0_15"/>
          <p:cNvSpPr txBox="1"/>
          <p:nvPr/>
        </p:nvSpPr>
        <p:spPr>
          <a:xfrm>
            <a:off x="173550" y="3899675"/>
            <a:ext cx="879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chemeClr val="lt1"/>
                </a:solidFill>
              </a:rPr>
              <a:t>Note: существует RAG1, но он выполняет другую эпигенетическую функцию, экспрессируется в других тканях. Генетическая общая в том, что Recombination activation (The protein encoded by this gene is involved in activation of immunoglobulin V-D-J recombination. The encoded protein is involved in recognition of the DNA substrate, but stable binding and cleavage activity also requires RAG2.)</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4c07beff78_0_0"/>
          <p:cNvSpPr/>
          <p:nvPr/>
        </p:nvSpPr>
        <p:spPr>
          <a:xfrm>
            <a:off x="2281350" y="204725"/>
            <a:ext cx="45813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 name="Google Shape;134;g24c07beff78_0_0"/>
          <p:cNvSpPr txBox="1"/>
          <p:nvPr>
            <p:ph type="title"/>
          </p:nvPr>
        </p:nvSpPr>
        <p:spPr>
          <a:xfrm>
            <a:off x="2330250" y="204725"/>
            <a:ext cx="4483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420">
                <a:latin typeface="Roboto Slab"/>
                <a:ea typeface="Roboto Slab"/>
                <a:cs typeface="Roboto Slab"/>
                <a:sym typeface="Roboto Slab"/>
              </a:rPr>
              <a:t>Доменная структура PHF8</a:t>
            </a:r>
            <a:endParaRPr sz="24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420">
              <a:highlight>
                <a:schemeClr val="lt1"/>
              </a:highlight>
              <a:latin typeface="Roboto Slab"/>
              <a:ea typeface="Roboto Slab"/>
              <a:cs typeface="Roboto Slab"/>
              <a:sym typeface="Roboto Slab"/>
            </a:endParaRPr>
          </a:p>
        </p:txBody>
      </p:sp>
      <p:pic>
        <p:nvPicPr>
          <p:cNvPr id="135" name="Google Shape;135;g24c07beff78_0_0"/>
          <p:cNvPicPr preferRelativeResize="0"/>
          <p:nvPr/>
        </p:nvPicPr>
        <p:blipFill>
          <a:blip r:embed="rId3">
            <a:alphaModFix/>
          </a:blip>
          <a:stretch>
            <a:fillRect/>
          </a:stretch>
        </p:blipFill>
        <p:spPr>
          <a:xfrm>
            <a:off x="0" y="789544"/>
            <a:ext cx="9144002" cy="35644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4bbbd8aeea_0_30"/>
          <p:cNvSpPr/>
          <p:nvPr/>
        </p:nvSpPr>
        <p:spPr>
          <a:xfrm>
            <a:off x="2281350" y="204725"/>
            <a:ext cx="45813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 name="Google Shape;141;g24bbbd8aeea_0_30"/>
          <p:cNvSpPr txBox="1"/>
          <p:nvPr>
            <p:ph type="title"/>
          </p:nvPr>
        </p:nvSpPr>
        <p:spPr>
          <a:xfrm>
            <a:off x="2330250" y="204725"/>
            <a:ext cx="4483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 ING4</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520">
              <a:highlight>
                <a:schemeClr val="lt1"/>
              </a:highlight>
              <a:latin typeface="Roboto Slab"/>
              <a:ea typeface="Roboto Slab"/>
              <a:cs typeface="Roboto Slab"/>
              <a:sym typeface="Roboto Slab"/>
            </a:endParaRPr>
          </a:p>
        </p:txBody>
      </p:sp>
      <p:pic>
        <p:nvPicPr>
          <p:cNvPr id="142" name="Google Shape;142;g24bbbd8aeea_0_30"/>
          <p:cNvPicPr preferRelativeResize="0"/>
          <p:nvPr/>
        </p:nvPicPr>
        <p:blipFill>
          <a:blip r:embed="rId3">
            <a:alphaModFix/>
          </a:blip>
          <a:stretch>
            <a:fillRect/>
          </a:stretch>
        </p:blipFill>
        <p:spPr>
          <a:xfrm>
            <a:off x="0" y="1106704"/>
            <a:ext cx="9143999" cy="29300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25e84f5970_3_3"/>
          <p:cNvSpPr/>
          <p:nvPr/>
        </p:nvSpPr>
        <p:spPr>
          <a:xfrm>
            <a:off x="2281350" y="204725"/>
            <a:ext cx="45813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 name="Google Shape;148;g225e84f5970_3_3"/>
          <p:cNvSpPr txBox="1"/>
          <p:nvPr>
            <p:ph type="title"/>
          </p:nvPr>
        </p:nvSpPr>
        <p:spPr>
          <a:xfrm>
            <a:off x="2330250" y="204725"/>
            <a:ext cx="4639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220">
                <a:latin typeface="Roboto Slab"/>
                <a:ea typeface="Roboto Slab"/>
                <a:cs typeface="Roboto Slab"/>
                <a:sym typeface="Roboto Slab"/>
              </a:rPr>
              <a:t>Доменная структура </a:t>
            </a:r>
            <a:r>
              <a:rPr lang="ru" sz="2220">
                <a:latin typeface="Roboto Slab"/>
                <a:ea typeface="Roboto Slab"/>
                <a:cs typeface="Roboto Slab"/>
                <a:sym typeface="Roboto Slab"/>
              </a:rPr>
              <a:t>ZCWPW1</a:t>
            </a:r>
            <a:endParaRPr sz="22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220">
              <a:highlight>
                <a:schemeClr val="lt1"/>
              </a:highlight>
              <a:latin typeface="Roboto Slab"/>
              <a:ea typeface="Roboto Slab"/>
              <a:cs typeface="Roboto Slab"/>
              <a:sym typeface="Roboto Slab"/>
            </a:endParaRPr>
          </a:p>
        </p:txBody>
      </p:sp>
      <p:pic>
        <p:nvPicPr>
          <p:cNvPr id="149" name="Google Shape;149;g225e84f5970_3_3"/>
          <p:cNvPicPr preferRelativeResize="0"/>
          <p:nvPr/>
        </p:nvPicPr>
        <p:blipFill>
          <a:blip r:embed="rId3">
            <a:alphaModFix/>
          </a:blip>
          <a:stretch>
            <a:fillRect/>
          </a:stretch>
        </p:blipFill>
        <p:spPr>
          <a:xfrm>
            <a:off x="152400" y="1214200"/>
            <a:ext cx="8839198" cy="21957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4cbcc27adc_0_17"/>
          <p:cNvSpPr/>
          <p:nvPr/>
        </p:nvSpPr>
        <p:spPr>
          <a:xfrm>
            <a:off x="2281350" y="204725"/>
            <a:ext cx="47058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 name="Google Shape;155;g24cbcc27adc_0_17"/>
          <p:cNvSpPr txBox="1"/>
          <p:nvPr>
            <p:ph type="title"/>
          </p:nvPr>
        </p:nvSpPr>
        <p:spPr>
          <a:xfrm>
            <a:off x="2281350" y="204725"/>
            <a:ext cx="4732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90"/>
              <a:buFont typeface="Arial"/>
              <a:buNone/>
            </a:pPr>
            <a:r>
              <a:rPr lang="ru" sz="2420">
                <a:latin typeface="Roboto Slab"/>
                <a:ea typeface="Roboto Slab"/>
                <a:cs typeface="Roboto Slab"/>
                <a:sym typeface="Roboto Slab"/>
              </a:rPr>
              <a:t>Доменная структура MLL2</a:t>
            </a:r>
            <a:endParaRPr sz="24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520">
              <a:highlight>
                <a:schemeClr val="lt1"/>
              </a:highlight>
              <a:latin typeface="Roboto Slab"/>
              <a:ea typeface="Roboto Slab"/>
              <a:cs typeface="Roboto Slab"/>
              <a:sym typeface="Roboto Slab"/>
            </a:endParaRPr>
          </a:p>
        </p:txBody>
      </p:sp>
      <p:pic>
        <p:nvPicPr>
          <p:cNvPr id="156" name="Google Shape;156;g24cbcc27adc_0_17"/>
          <p:cNvPicPr preferRelativeResize="0"/>
          <p:nvPr/>
        </p:nvPicPr>
        <p:blipFill>
          <a:blip r:embed="rId3">
            <a:alphaModFix/>
          </a:blip>
          <a:stretch>
            <a:fillRect/>
          </a:stretch>
        </p:blipFill>
        <p:spPr>
          <a:xfrm>
            <a:off x="160075" y="956984"/>
            <a:ext cx="9144001" cy="38874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25e84f5970_1_0"/>
          <p:cNvSpPr/>
          <p:nvPr/>
        </p:nvSpPr>
        <p:spPr>
          <a:xfrm>
            <a:off x="2281350" y="204725"/>
            <a:ext cx="47058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 name="Google Shape;162;g225e84f5970_1_0"/>
          <p:cNvSpPr txBox="1"/>
          <p:nvPr>
            <p:ph type="title"/>
          </p:nvPr>
        </p:nvSpPr>
        <p:spPr>
          <a:xfrm>
            <a:off x="2281350" y="204725"/>
            <a:ext cx="4732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 TAF3</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620">
              <a:highlight>
                <a:schemeClr val="lt1"/>
              </a:highlight>
              <a:latin typeface="Roboto Slab"/>
              <a:ea typeface="Roboto Slab"/>
              <a:cs typeface="Roboto Slab"/>
              <a:sym typeface="Roboto Slab"/>
            </a:endParaRPr>
          </a:p>
        </p:txBody>
      </p:sp>
      <p:pic>
        <p:nvPicPr>
          <p:cNvPr id="163" name="Google Shape;163;g225e84f5970_1_0"/>
          <p:cNvPicPr preferRelativeResize="0"/>
          <p:nvPr/>
        </p:nvPicPr>
        <p:blipFill>
          <a:blip r:embed="rId3">
            <a:alphaModFix/>
          </a:blip>
          <a:stretch>
            <a:fillRect/>
          </a:stretch>
        </p:blipFill>
        <p:spPr>
          <a:xfrm>
            <a:off x="152400" y="1958525"/>
            <a:ext cx="8839203" cy="19130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4c11d6d348_3_0"/>
          <p:cNvSpPr/>
          <p:nvPr/>
        </p:nvSpPr>
        <p:spPr>
          <a:xfrm>
            <a:off x="2281350" y="204725"/>
            <a:ext cx="47058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 name="Google Shape;169;g24c11d6d348_3_0"/>
          <p:cNvSpPr txBox="1"/>
          <p:nvPr>
            <p:ph type="title"/>
          </p:nvPr>
        </p:nvSpPr>
        <p:spPr>
          <a:xfrm>
            <a:off x="2281350" y="204725"/>
            <a:ext cx="4732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 WDR5</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620">
              <a:highlight>
                <a:schemeClr val="lt1"/>
              </a:highlight>
              <a:latin typeface="Roboto Slab"/>
              <a:ea typeface="Roboto Slab"/>
              <a:cs typeface="Roboto Slab"/>
              <a:sym typeface="Roboto Slab"/>
            </a:endParaRPr>
          </a:p>
        </p:txBody>
      </p:sp>
      <p:pic>
        <p:nvPicPr>
          <p:cNvPr id="170" name="Google Shape;170;g24c11d6d348_3_0"/>
          <p:cNvPicPr preferRelativeResize="0"/>
          <p:nvPr/>
        </p:nvPicPr>
        <p:blipFill>
          <a:blip r:embed="rId3">
            <a:alphaModFix/>
          </a:blip>
          <a:stretch>
            <a:fillRect/>
          </a:stretch>
        </p:blipFill>
        <p:spPr>
          <a:xfrm>
            <a:off x="0" y="1052649"/>
            <a:ext cx="9144002" cy="3499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4d39d9838b_1_3"/>
          <p:cNvSpPr/>
          <p:nvPr/>
        </p:nvSpPr>
        <p:spPr>
          <a:xfrm>
            <a:off x="2281350" y="204725"/>
            <a:ext cx="47058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 name="Google Shape;176;g24d39d9838b_1_3"/>
          <p:cNvSpPr txBox="1"/>
          <p:nvPr>
            <p:ph type="title"/>
          </p:nvPr>
        </p:nvSpPr>
        <p:spPr>
          <a:xfrm>
            <a:off x="2281350" y="204725"/>
            <a:ext cx="4732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90"/>
              <a:buFont typeface="Arial"/>
              <a:buNone/>
            </a:pPr>
            <a:r>
              <a:rPr lang="ru" sz="2220">
                <a:latin typeface="Roboto Slab"/>
                <a:ea typeface="Roboto Slab"/>
                <a:cs typeface="Roboto Slab"/>
                <a:sym typeface="Roboto Slab"/>
              </a:rPr>
              <a:t>Доменная структура CCDC101</a:t>
            </a:r>
            <a:endParaRPr sz="21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620">
              <a:highlight>
                <a:schemeClr val="lt1"/>
              </a:highlight>
              <a:latin typeface="Roboto Slab"/>
              <a:ea typeface="Roboto Slab"/>
              <a:cs typeface="Roboto Slab"/>
              <a:sym typeface="Roboto Slab"/>
            </a:endParaRPr>
          </a:p>
        </p:txBody>
      </p:sp>
      <p:pic>
        <p:nvPicPr>
          <p:cNvPr id="177" name="Google Shape;177;g24d39d9838b_1_3"/>
          <p:cNvPicPr preferRelativeResize="0"/>
          <p:nvPr/>
        </p:nvPicPr>
        <p:blipFill>
          <a:blip r:embed="rId3">
            <a:alphaModFix/>
          </a:blip>
          <a:stretch>
            <a:fillRect/>
          </a:stretch>
        </p:blipFill>
        <p:spPr>
          <a:xfrm>
            <a:off x="152400" y="1884700"/>
            <a:ext cx="8839204" cy="18645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g24b92b43ad7_4_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Roboto Slab"/>
                <a:ea typeface="Roboto Slab"/>
                <a:cs typeface="Roboto Slab"/>
                <a:sym typeface="Roboto Slab"/>
              </a:rPr>
              <a:t>Methylation of lysine 4 of histone H3</a:t>
            </a:r>
            <a:endParaRPr>
              <a:latin typeface="Roboto Slab"/>
              <a:ea typeface="Roboto Slab"/>
              <a:cs typeface="Roboto Slab"/>
              <a:sym typeface="Roboto Slab"/>
            </a:endParaRPr>
          </a:p>
        </p:txBody>
      </p:sp>
      <p:pic>
        <p:nvPicPr>
          <p:cNvPr id="62" name="Google Shape;62;g24b92b43ad7_4_5"/>
          <p:cNvPicPr preferRelativeResize="0"/>
          <p:nvPr/>
        </p:nvPicPr>
        <p:blipFill>
          <a:blip r:embed="rId3">
            <a:alphaModFix/>
          </a:blip>
          <a:stretch>
            <a:fillRect/>
          </a:stretch>
        </p:blipFill>
        <p:spPr>
          <a:xfrm>
            <a:off x="671913" y="1152478"/>
            <a:ext cx="7800175" cy="3743600"/>
          </a:xfrm>
          <a:prstGeom prst="rect">
            <a:avLst/>
          </a:prstGeom>
          <a:noFill/>
          <a:ln>
            <a:noFill/>
          </a:ln>
        </p:spPr>
      </p:pic>
      <p:sp>
        <p:nvSpPr>
          <p:cNvPr id="63" name="Google Shape;63;g24b92b43ad7_4_5"/>
          <p:cNvSpPr/>
          <p:nvPr/>
        </p:nvSpPr>
        <p:spPr>
          <a:xfrm>
            <a:off x="6517050" y="1030150"/>
            <a:ext cx="2096700" cy="3799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graphicFrame>
        <p:nvGraphicFramePr>
          <p:cNvPr id="68" name="Google Shape;68;p2"/>
          <p:cNvGraphicFramePr/>
          <p:nvPr/>
        </p:nvGraphicFramePr>
        <p:xfrm>
          <a:off x="837150" y="777275"/>
          <a:ext cx="3000000" cy="3000000"/>
        </p:xfrm>
        <a:graphic>
          <a:graphicData uri="http://schemas.openxmlformats.org/drawingml/2006/table">
            <a:tbl>
              <a:tblPr>
                <a:noFill/>
                <a:tableStyleId>{A029D06E-25B3-456A-B072-93F7DC2CB760}</a:tableStyleId>
              </a:tblPr>
              <a:tblGrid>
                <a:gridCol w="2100850"/>
                <a:gridCol w="2535150"/>
                <a:gridCol w="29558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Лапшин</a:t>
                      </a:r>
                      <a:r>
                        <a:rPr lang="ru">
                          <a:latin typeface="Roboto Medium"/>
                          <a:ea typeface="Roboto Medium"/>
                          <a:cs typeface="Roboto Medium"/>
                          <a:sym typeface="Roboto Medium"/>
                        </a:rPr>
                        <a:t>а Ксения</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3"/>
                        </a:rPr>
                        <a:t>AIRE</a:t>
                      </a:r>
                      <a:endParaRPr sz="1400" u="sng" cap="none" strike="noStrike">
                        <a:solidFill>
                          <a:schemeClr val="hlink"/>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read, TF</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Васильева Дарья</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4"/>
                        </a:rPr>
                        <a:t>KMT2A</a:t>
                      </a:r>
                      <a:endParaRPr sz="1400" u="sng" cap="none" strike="noStrike">
                        <a:solidFill>
                          <a:schemeClr val="hlink"/>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write</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Степанянц Максим</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5"/>
                        </a:rPr>
                        <a:t>RAG2</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read</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Зарипов Данис</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6"/>
                        </a:rPr>
                        <a:t>PHF8</a:t>
                      </a:r>
                      <a:endParaRPr sz="1400" u="none" cap="none" strike="noStrike">
                        <a:solidFill>
                          <a:srgbClr val="1F1F1F"/>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erase</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Ярцев Кирилл</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Roboto"/>
                          <a:ea typeface="Roboto"/>
                          <a:cs typeface="Roboto"/>
                          <a:sym typeface="Roboto"/>
                          <a:hlinkClick r:id="rId7"/>
                        </a:rPr>
                        <a:t>ING4</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read</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Епифанов Евгений</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u="sng">
                          <a:solidFill>
                            <a:schemeClr val="hlink"/>
                          </a:solidFill>
                          <a:latin typeface="Roboto"/>
                          <a:ea typeface="Roboto"/>
                          <a:cs typeface="Roboto"/>
                          <a:sym typeface="Roboto"/>
                          <a:hlinkClick r:id="rId8"/>
                        </a:rPr>
                        <a:t>ZCWPW1</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Histone modification read</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Сильвестрова Анна</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9"/>
                        </a:rPr>
                        <a:t>M</a:t>
                      </a:r>
                      <a:r>
                        <a:rPr lang="ru" u="sng">
                          <a:solidFill>
                            <a:schemeClr val="hlink"/>
                          </a:solidFill>
                          <a:latin typeface="Roboto"/>
                          <a:ea typeface="Roboto"/>
                          <a:cs typeface="Roboto"/>
                          <a:sym typeface="Roboto"/>
                          <a:hlinkClick r:id="rId10"/>
                        </a:rPr>
                        <a:t>LL2</a:t>
                      </a:r>
                      <a:endParaRPr u="sng">
                        <a:solidFill>
                          <a:schemeClr val="hlink"/>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write</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Митурич Василий</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Roboto"/>
                          <a:ea typeface="Roboto"/>
                          <a:cs typeface="Roboto"/>
                          <a:sym typeface="Roboto"/>
                          <a:hlinkClick r:id="rId11"/>
                        </a:rPr>
                        <a:t>TAF3</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read</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Сушкова Дарья</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Roboto"/>
                          <a:ea typeface="Roboto"/>
                          <a:cs typeface="Roboto"/>
                          <a:sym typeface="Roboto"/>
                          <a:hlinkClick r:id="rId12"/>
                        </a:rPr>
                        <a:t>WDR5</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read</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Белова </a:t>
                      </a:r>
                      <a:r>
                        <a:rPr lang="ru">
                          <a:latin typeface="Roboto Medium"/>
                          <a:ea typeface="Roboto Medium"/>
                          <a:cs typeface="Roboto Medium"/>
                          <a:sym typeface="Roboto Medium"/>
                        </a:rPr>
                        <a:t>Наталья</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Roboto"/>
                          <a:ea typeface="Roboto"/>
                          <a:cs typeface="Roboto"/>
                          <a:sym typeface="Roboto"/>
                          <a:hlinkClick r:id="rId13"/>
                        </a:rPr>
                        <a:t>CCDC101</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read</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69" name="Google Shape;69;p2"/>
          <p:cNvSpPr/>
          <p:nvPr/>
        </p:nvSpPr>
        <p:spPr>
          <a:xfrm>
            <a:off x="1169900" y="110450"/>
            <a:ext cx="6995400" cy="484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p:txBody>
      </p:sp>
      <p:sp>
        <p:nvSpPr>
          <p:cNvPr id="70" name="Google Shape;70;p2"/>
          <p:cNvSpPr txBox="1"/>
          <p:nvPr/>
        </p:nvSpPr>
        <p:spPr>
          <a:xfrm>
            <a:off x="1258750" y="83450"/>
            <a:ext cx="6851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i="0" lang="ru" sz="1900" u="none" cap="none" strike="noStrike">
                <a:solidFill>
                  <a:srgbClr val="1F1F1F"/>
                </a:solidFill>
                <a:latin typeface="Roboto Slab"/>
                <a:ea typeface="Roboto Slab"/>
                <a:cs typeface="Roboto Slab"/>
                <a:sym typeface="Roboto Slab"/>
              </a:rPr>
              <a:t>Эпигенетическая модификация - Histone </a:t>
            </a:r>
            <a:r>
              <a:rPr lang="ru" sz="1900">
                <a:solidFill>
                  <a:srgbClr val="1F1F1F"/>
                </a:solidFill>
                <a:latin typeface="Roboto Slab"/>
                <a:ea typeface="Roboto Slab"/>
                <a:cs typeface="Roboto Slab"/>
                <a:sym typeface="Roboto Slab"/>
              </a:rPr>
              <a:t>methylation</a:t>
            </a:r>
            <a:endParaRPr i="0" sz="1000" u="none" cap="none" strike="noStrike">
              <a:solidFill>
                <a:srgbClr val="000000"/>
              </a:solidFill>
              <a:latin typeface="Roboto Slab"/>
              <a:ea typeface="Roboto Slab"/>
              <a:cs typeface="Roboto Slab"/>
              <a:sym typeface="Roboto Sla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3"/>
          <p:cNvPicPr preferRelativeResize="0"/>
          <p:nvPr/>
        </p:nvPicPr>
        <p:blipFill rotWithShape="1">
          <a:blip r:embed="rId3">
            <a:alphaModFix amt="41000"/>
          </a:blip>
          <a:srcRect b="0" l="0" r="0" t="0"/>
          <a:stretch/>
        </p:blipFill>
        <p:spPr>
          <a:xfrm>
            <a:off x="-16812" y="-19500"/>
            <a:ext cx="9177626" cy="5182501"/>
          </a:xfrm>
          <a:prstGeom prst="rect">
            <a:avLst/>
          </a:prstGeom>
          <a:noFill/>
          <a:ln>
            <a:noFill/>
          </a:ln>
          <a:effectLst>
            <a:outerShdw blurRad="57150" rotWithShape="0" algn="bl" dir="5400000" dist="19050">
              <a:srgbClr val="000000">
                <a:alpha val="49803"/>
              </a:srgbClr>
            </a:outerShdw>
          </a:effectLst>
        </p:spPr>
      </p:pic>
      <p:graphicFrame>
        <p:nvGraphicFramePr>
          <p:cNvPr id="76" name="Google Shape;76;p3"/>
          <p:cNvGraphicFramePr/>
          <p:nvPr/>
        </p:nvGraphicFramePr>
        <p:xfrm>
          <a:off x="0" y="0"/>
          <a:ext cx="3000000" cy="3000000"/>
        </p:xfrm>
        <a:graphic>
          <a:graphicData uri="http://schemas.openxmlformats.org/drawingml/2006/table">
            <a:tbl>
              <a:tblPr>
                <a:noFill/>
                <a:tableStyleId>{A029D06E-25B3-456A-B072-93F7DC2CB760}</a:tableStyleId>
              </a:tblPr>
              <a:tblGrid>
                <a:gridCol w="867925"/>
                <a:gridCol w="8276075"/>
              </a:tblGrid>
              <a:tr h="474975">
                <a:tc>
                  <a:txBody>
                    <a:bodyPr/>
                    <a:lstStyle/>
                    <a:p>
                      <a:pPr indent="0" lvl="0" marL="0" rtl="0" algn="l">
                        <a:spcBef>
                          <a:spcPts val="0"/>
                        </a:spcBef>
                        <a:spcAft>
                          <a:spcPts val="0"/>
                        </a:spcAft>
                        <a:buNone/>
                      </a:pPr>
                      <a:r>
                        <a:rPr lang="ru"/>
                        <a:t>AIRE</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just">
                        <a:lnSpc>
                          <a:spcPct val="100000"/>
                        </a:lnSpc>
                        <a:spcBef>
                          <a:spcPts val="0"/>
                        </a:spcBef>
                        <a:spcAft>
                          <a:spcPts val="0"/>
                        </a:spcAft>
                        <a:buClr>
                          <a:schemeClr val="dk1"/>
                        </a:buClr>
                        <a:buSzPts val="1100"/>
                        <a:buFont typeface="Arial"/>
                        <a:buNone/>
                      </a:pPr>
                      <a:r>
                        <a:rPr lang="ru" sz="800"/>
                        <a:t>“... AIRE selectively interacts with histone H3 through its first plant homeodomain (PHD) finger (AIRE–PHD1) and preferentially binds to non-methylated H3K4 (H3K4me0) … AIRE–PHD1 is an important member of a newly identified class of PHD fingers that specifically recognize H3K4me0 …” Org et al., 2008</a:t>
                      </a:r>
                      <a:endParaRPr sz="800"/>
                    </a:p>
                    <a:p>
                      <a:pPr indent="0" lvl="0" marL="0" marR="0" rtl="0" algn="just">
                        <a:lnSpc>
                          <a:spcPct val="100000"/>
                        </a:lnSpc>
                        <a:spcBef>
                          <a:spcPts val="0"/>
                        </a:spcBef>
                        <a:spcAft>
                          <a:spcPts val="0"/>
                        </a:spcAft>
                        <a:buClr>
                          <a:schemeClr val="dk1"/>
                        </a:buClr>
                        <a:buSzPts val="1100"/>
                        <a:buFont typeface="Arial"/>
                        <a:buNone/>
                      </a:pPr>
                      <a:r>
                        <a:rPr lang="ru" sz="800"/>
                        <a:t>“Certain posttranslational modifications of H3 tails, notably dimethylation or trimethylation at H3K4, abrogated binding by Aire, whereas others were tolerated.” Koh et al., 2008</a:t>
                      </a:r>
                      <a:endParaRPr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38650">
                <a:tc>
                  <a:txBody>
                    <a:bodyPr/>
                    <a:lstStyle/>
                    <a:p>
                      <a:pPr indent="0" lvl="0" marL="0" rtl="0" algn="l">
                        <a:spcBef>
                          <a:spcPts val="0"/>
                        </a:spcBef>
                        <a:spcAft>
                          <a:spcPts val="0"/>
                        </a:spcAft>
                        <a:buClr>
                          <a:srgbClr val="000000"/>
                        </a:buClr>
                        <a:buSzPts val="1100"/>
                        <a:buFont typeface="Arial"/>
                        <a:buNone/>
                      </a:pPr>
                      <a:r>
                        <a:rPr lang="ru"/>
                        <a:t>KMT2A</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800"/>
                        <a:t>“Histone lysine methyltransferase 2 (KMT2) proteins form multimeric enzymatic complexes that methylate lysine 4 on histone H3 (H3K4) at transcription regulatory elements in the genome” - doi: 10.1016/j.bbagrm.2020.194545</a:t>
                      </a:r>
                      <a:endParaRPr sz="800"/>
                    </a:p>
                    <a:p>
                      <a:pPr indent="0" lvl="0" marL="0" rtl="0" algn="l">
                        <a:spcBef>
                          <a:spcPts val="0"/>
                        </a:spcBef>
                        <a:spcAft>
                          <a:spcPts val="0"/>
                        </a:spcAft>
                        <a:buClr>
                          <a:schemeClr val="dk1"/>
                        </a:buClr>
                        <a:buSzPts val="1100"/>
                        <a:buFont typeface="Arial"/>
                        <a:buNone/>
                      </a:pPr>
                      <a:r>
                        <a:rPr lang="ru" sz="800"/>
                        <a:t>“KMT2A (MLL1) is responsible for generating mono-, di-, and tri-methylated H3K4 through its SET domain and by interaction with cofactors”-doi:10.2217/epi.15.1</a:t>
                      </a:r>
                      <a:endParaRPr sz="800"/>
                    </a:p>
                    <a:p>
                      <a:pPr indent="0" lvl="0" marL="0" rtl="0" algn="l">
                        <a:spcBef>
                          <a:spcPts val="0"/>
                        </a:spcBef>
                        <a:spcAft>
                          <a:spcPts val="0"/>
                        </a:spcAft>
                        <a:buNone/>
                      </a:pPr>
                      <a:r>
                        <a:rPr lang="ru" sz="800"/>
                        <a:t>“Of the many PHD fingers only PHD3 of KMT2A in KMT2 family exhibit H3K4 binding properties” - doi: 10.3390/cells7030017</a:t>
                      </a:r>
                      <a:endParaRPr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Clr>
                          <a:schemeClr val="dk1"/>
                        </a:buClr>
                        <a:buSzPts val="1100"/>
                        <a:buFont typeface="Arial"/>
                        <a:buNone/>
                      </a:pPr>
                      <a:r>
                        <a:rPr lang="ru">
                          <a:solidFill>
                            <a:schemeClr val="dk1"/>
                          </a:solidFill>
                        </a:rPr>
                        <a:t>R</a:t>
                      </a:r>
                      <a:r>
                        <a:rPr lang="ru">
                          <a:solidFill>
                            <a:schemeClr val="dk1"/>
                          </a:solidFill>
                        </a:rPr>
                        <a:t>AG2</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800">
                          <a:solidFill>
                            <a:schemeClr val="dk1"/>
                          </a:solidFill>
                        </a:rPr>
                        <a:t>RAG2 (Recombination activating gene) contains a plant homeodomain (PHD) near its C terminus (RAG2-PHD) that </a:t>
                      </a:r>
                      <a:r>
                        <a:rPr b="1" lang="ru" sz="800">
                          <a:solidFill>
                            <a:schemeClr val="dk1"/>
                          </a:solidFill>
                        </a:rPr>
                        <a:t>recognizes histone H3 methylated at lysine 4 (H3K4me)</a:t>
                      </a:r>
                      <a:r>
                        <a:rPr lang="ru" sz="800">
                          <a:solidFill>
                            <a:schemeClr val="dk1"/>
                          </a:solidFill>
                        </a:rPr>
                        <a:t> and influences V(D)J recombination. Two aspects of RAG2-PHD are unique. First, in the absence of the modified peptide, a peptide N-terminal to RAG2-PHD occupies the substrate-binding site, which may reflect an autoregulatory mechanism. Second, in contrast to other H3K4me3-binding PHD domains, RAG2-PHD substitutes a carboxylate that interacts with arginine 2 (R2) with a Tyr, resulting in binding to H3K4me3 that is enhanced rather than inhibited by dimethylation of R2. </a:t>
                      </a:r>
                      <a:r>
                        <a:rPr lang="ru" sz="800" u="sng">
                          <a:solidFill>
                            <a:schemeClr val="accent5"/>
                          </a:solidFill>
                          <a:hlinkClick r:id="rId4">
                            <a:extLst>
                              <a:ext uri="{A12FA001-AC4F-418D-AE19-62706E023703}">
                                <ahyp:hlinkClr val="tx"/>
                              </a:ext>
                            </a:extLst>
                          </a:hlinkClick>
                        </a:rPr>
                        <a:t>source</a:t>
                      </a:r>
                      <a:endParaRPr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t>PHF8 (</a:t>
                      </a:r>
                      <a:r>
                        <a:rPr lang="ru" u="sng">
                          <a:solidFill>
                            <a:schemeClr val="hlink"/>
                          </a:solidFill>
                          <a:hlinkClick r:id="rId5"/>
                        </a:rPr>
                        <a:t>1</a:t>
                      </a:r>
                      <a:r>
                        <a:rPr lang="ru"/>
                        <a:t>, </a:t>
                      </a:r>
                      <a:r>
                        <a:rPr lang="ru" u="sng">
                          <a:solidFill>
                            <a:schemeClr val="hlink"/>
                          </a:solidFill>
                          <a:hlinkClick r:id="rId6"/>
                        </a:rPr>
                        <a:t>2</a:t>
                      </a:r>
                      <a:r>
                        <a:rPr lang="ru"/>
                        <a:t>)</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800"/>
                        <a:t>1) PHD finger protein 8 (</a:t>
                      </a:r>
                      <a:r>
                        <a:rPr b="1" lang="ru" sz="800"/>
                        <a:t>PHF8</a:t>
                      </a:r>
                      <a:r>
                        <a:rPr lang="ru" sz="800"/>
                        <a:t>) belongs to the JmJc domain-containing family of proteins that can </a:t>
                      </a:r>
                      <a:r>
                        <a:rPr b="1" lang="ru" sz="800"/>
                        <a:t>remove methyl groups</a:t>
                      </a:r>
                      <a:r>
                        <a:rPr lang="ru" sz="800"/>
                        <a:t> from arginine or lysine residues (…) the identified </a:t>
                      </a:r>
                      <a:r>
                        <a:rPr b="1" lang="ru" sz="800"/>
                        <a:t>H3K4me3 </a:t>
                      </a:r>
                      <a:r>
                        <a:rPr lang="ru" sz="800"/>
                        <a:t>readers Sgf29, TRRAP, </a:t>
                      </a:r>
                      <a:r>
                        <a:rPr b="1" lang="ru" sz="800"/>
                        <a:t>PHF8 </a:t>
                      </a:r>
                      <a:r>
                        <a:rPr lang="ru" sz="800"/>
                        <a:t>(…)</a:t>
                      </a:r>
                      <a:r>
                        <a:rPr lang="ru" sz="800"/>
                        <a:t> </a:t>
                      </a:r>
                      <a:endParaRPr sz="800"/>
                    </a:p>
                    <a:p>
                      <a:pPr indent="0" lvl="0" marL="0" rtl="0" algn="l">
                        <a:spcBef>
                          <a:spcPts val="0"/>
                        </a:spcBef>
                        <a:spcAft>
                          <a:spcPts val="0"/>
                        </a:spcAft>
                        <a:buNone/>
                      </a:pPr>
                      <a:r>
                        <a:rPr lang="ru" sz="800"/>
                        <a:t>2) PHF8 is associated with </a:t>
                      </a:r>
                      <a:r>
                        <a:rPr b="1" lang="ru" sz="800"/>
                        <a:t>hypomethylated</a:t>
                      </a:r>
                      <a:r>
                        <a:rPr lang="ru" sz="800"/>
                        <a:t> rRNA genes</a:t>
                      </a:r>
                      <a:endParaRPr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t>ING4</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800">
                          <a:solidFill>
                            <a:schemeClr val="dk1"/>
                          </a:solidFill>
                        </a:rPr>
                        <a:t>Full-length ING4 recognizes methylated H3K4 peptides, but an ING4 derivative lacking the PHD finger, ING4</a:t>
                      </a:r>
                      <a:r>
                        <a:rPr baseline="-25000" lang="ru" sz="800">
                          <a:solidFill>
                            <a:schemeClr val="dk1"/>
                          </a:solidFill>
                        </a:rPr>
                        <a:t>ΔPHD</a:t>
                      </a:r>
                      <a:r>
                        <a:rPr lang="ru" sz="800">
                          <a:solidFill>
                            <a:schemeClr val="dk1"/>
                          </a:solidFill>
                        </a:rPr>
                        <a:t> (aa 1–194), does not, demonstrating that the PHD finger of ING4 is necessary and sufficient for the H3K4me peptide binding activity of ING4.</a:t>
                      </a:r>
                      <a:endParaRPr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ru" sz="1200"/>
                        <a:t>ZCWPW1</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ru" sz="1000" u="sng">
                          <a:solidFill>
                            <a:schemeClr val="hlink"/>
                          </a:solidFill>
                          <a:hlinkClick r:id="rId7"/>
                        </a:rPr>
                        <a:t>Here</a:t>
                      </a:r>
                      <a:r>
                        <a:rPr lang="ru" sz="1000"/>
                        <a:t>, we demonstrate that Zcwpw1 is an H3K4me3 reader that is required for DSB repair and synapsis in mouse testes.</a:t>
                      </a:r>
                      <a:endParaRPr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ru"/>
                        <a:t>MLL2</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93896"/>
                        </a:lnSpc>
                        <a:spcBef>
                          <a:spcPts val="0"/>
                        </a:spcBef>
                        <a:spcAft>
                          <a:spcPts val="0"/>
                        </a:spcAft>
                        <a:buClr>
                          <a:schemeClr val="dk1"/>
                        </a:buClr>
                        <a:buSzPts val="1100"/>
                        <a:buFont typeface="Arial"/>
                        <a:buNone/>
                      </a:pPr>
                      <a:r>
                        <a:rPr lang="ru" sz="900">
                          <a:solidFill>
                            <a:srgbClr val="231F20"/>
                          </a:solidFill>
                          <a:highlight>
                            <a:srgbClr val="FFFFFF"/>
                          </a:highlight>
                        </a:rPr>
                        <a:t>Here, we </a:t>
                      </a:r>
                      <a:r>
                        <a:rPr lang="ru" sz="900" u="sng">
                          <a:solidFill>
                            <a:schemeClr val="hlink"/>
                          </a:solidFill>
                          <a:highlight>
                            <a:srgbClr val="FFFFFF"/>
                          </a:highlight>
                          <a:hlinkClick r:id="rId8"/>
                        </a:rPr>
                        <a:t>show</a:t>
                      </a:r>
                      <a:r>
                        <a:rPr lang="ru" sz="900">
                          <a:solidFill>
                            <a:srgbClr val="231F20"/>
                          </a:solidFill>
                          <a:highlight>
                            <a:srgbClr val="FFFFFF"/>
                          </a:highlight>
                        </a:rPr>
                        <a:t> that Mll2, one of the six Set1/Trithorax-type H3K4 methyltransferases in mammals, is required for trimethylation of bivalent promoters in mouse embryonic stem cells.</a:t>
                      </a:r>
                      <a:endParaRPr sz="9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ru"/>
                        <a:t>TAF3</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800"/>
                        <a:t>TAF3 </a:t>
                      </a:r>
                      <a:r>
                        <a:rPr lang="ru" sz="800"/>
                        <a:t>contributes to promoter recognition and selectivity and acts as antiapoptotic factor.</a:t>
                      </a:r>
                      <a:endParaRPr sz="800"/>
                    </a:p>
                    <a:p>
                      <a:pPr indent="0" lvl="0" marL="0" rtl="0" algn="l">
                        <a:spcBef>
                          <a:spcPts val="0"/>
                        </a:spcBef>
                        <a:spcAft>
                          <a:spcPts val="0"/>
                        </a:spcAft>
                        <a:buNone/>
                      </a:pPr>
                      <a:r>
                        <a:rPr i="1" lang="ru" sz="800"/>
                        <a:t>Further analyses show that H3K4me3 enhances p53-dependent transcription by stimulating preinitiation complex (PIC) formation; (…) H3K4me3-TAF3/TFIID interactions regulate geneselective functions of p53 in response to genotoxic stress.</a:t>
                      </a:r>
                      <a:endParaRPr i="1"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ru"/>
                        <a:t>WDR5</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800"/>
                        <a:t>“Here we show that … the WD40-repeat protein WDR5 directly associates with histone H3 di- and trimethylated at K4 and with H3-K4-dimethylated nucleosomes. </a:t>
                      </a:r>
                      <a:r>
                        <a:rPr b="1" lang="ru" sz="800"/>
                        <a:t>WDR5 is required for binding of the methyltransferase complex to the K4-dimethylated H3 tail as well as for global H3 K4 trimethylation</a:t>
                      </a:r>
                      <a:r>
                        <a:rPr lang="ru" sz="800"/>
                        <a:t> …” </a:t>
                      </a:r>
                      <a:r>
                        <a:rPr i="1" lang="ru" sz="800"/>
                        <a:t>- doi: 10.1016/j.cell.2005.03.036</a:t>
                      </a:r>
                      <a:endParaRPr i="1"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ru" sz="1100">
                          <a:solidFill>
                            <a:schemeClr val="dk1"/>
                          </a:solidFill>
                        </a:rPr>
                        <a:t>CCDC101</a:t>
                      </a:r>
                      <a:endParaRPr sz="1100"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900">
                          <a:solidFill>
                            <a:schemeClr val="dk1"/>
                          </a:solidFill>
                        </a:rPr>
                        <a:t>“SGF29 (CCDC101) specifically recognizes and binds methylated 'Lys-4' of histone H3 (H3K4me), with a preference for trimethylated form (H3K4me3)... In the SAGA-type complexes, SGF29 is required to recruit complexes to H3K4me…”</a:t>
                      </a:r>
                      <a:endParaRPr sz="900">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77" name="Google Shape;77;p3"/>
          <p:cNvSpPr txBox="1"/>
          <p:nvPr/>
        </p:nvSpPr>
        <p:spPr>
          <a:xfrm>
            <a:off x="1231925" y="0"/>
            <a:ext cx="7479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graphicFrame>
        <p:nvGraphicFramePr>
          <p:cNvPr id="82" name="Google Shape;82;p4"/>
          <p:cNvGraphicFramePr/>
          <p:nvPr/>
        </p:nvGraphicFramePr>
        <p:xfrm>
          <a:off x="952500" y="828990"/>
          <a:ext cx="3000000" cy="3000000"/>
        </p:xfrm>
        <a:graphic>
          <a:graphicData uri="http://schemas.openxmlformats.org/drawingml/2006/table">
            <a:tbl>
              <a:tblPr>
                <a:noFill/>
                <a:tableStyleId>{A029D06E-25B3-456A-B072-93F7DC2CB760}</a:tableStyleId>
              </a:tblPr>
              <a:tblGrid>
                <a:gridCol w="1710900"/>
                <a:gridCol w="5528100"/>
              </a:tblGrid>
              <a:tr h="398525">
                <a:tc>
                  <a:txBody>
                    <a:bodyPr/>
                    <a:lstStyle/>
                    <a:p>
                      <a:pPr indent="0" lvl="0" marL="0" marR="0" rtl="0" algn="ctr">
                        <a:lnSpc>
                          <a:spcPct val="100000"/>
                        </a:lnSpc>
                        <a:spcBef>
                          <a:spcPts val="0"/>
                        </a:spcBef>
                        <a:spcAft>
                          <a:spcPts val="0"/>
                        </a:spcAft>
                        <a:buNone/>
                      </a:pPr>
                      <a:r>
                        <a:rPr lang="ru"/>
                        <a:t>AIRE</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t>Not found</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marR="0" rtl="0" algn="ctr">
                        <a:lnSpc>
                          <a:spcPct val="100000"/>
                        </a:lnSpc>
                        <a:spcBef>
                          <a:spcPts val="0"/>
                        </a:spcBef>
                        <a:spcAft>
                          <a:spcPts val="0"/>
                        </a:spcAft>
                        <a:buNone/>
                      </a:pPr>
                      <a:r>
                        <a:rPr lang="ru"/>
                        <a:t>KMT2A</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t>MLL-HCF, CHD8, COMPASS-like MLL1,2</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rtl="0" algn="ctr">
                        <a:spcBef>
                          <a:spcPts val="0"/>
                        </a:spcBef>
                        <a:spcAft>
                          <a:spcPts val="0"/>
                        </a:spcAft>
                        <a:buClr>
                          <a:schemeClr val="dk1"/>
                        </a:buClr>
                        <a:buSzPts val="1100"/>
                        <a:buFont typeface="Arial"/>
                        <a:buNone/>
                      </a:pPr>
                      <a:r>
                        <a:rPr lang="ru">
                          <a:solidFill>
                            <a:schemeClr val="dk1"/>
                          </a:solidFill>
                        </a:rPr>
                        <a:t>RAG2</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a:solidFill>
                            <a:schemeClr val="dk1"/>
                          </a:solidFill>
                        </a:rPr>
                        <a:t>not found</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marR="0" rtl="0" algn="ctr">
                        <a:lnSpc>
                          <a:spcPct val="100000"/>
                        </a:lnSpc>
                        <a:spcBef>
                          <a:spcPts val="0"/>
                        </a:spcBef>
                        <a:spcAft>
                          <a:spcPts val="0"/>
                        </a:spcAft>
                        <a:buNone/>
                      </a:pPr>
                      <a:r>
                        <a:rPr lang="ru">
                          <a:uFill>
                            <a:noFill/>
                          </a:uFill>
                          <a:hlinkClick r:id="rId4"/>
                        </a:rPr>
                        <a:t>PHF8</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extLst>
                            <a:ext uri="http://customooxmlschemas.google.com/">
                              <go:slidesCustomData xmlns:go="http://customooxmlschemas.google.com/" textRoundtripDataId="0"/>
                            </a:ext>
                          </a:extLst>
                        </a:rPr>
                        <a:t>PHF8-TOPBP1</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marR="0" rtl="0" algn="ctr">
                        <a:lnSpc>
                          <a:spcPct val="100000"/>
                        </a:lnSpc>
                        <a:spcBef>
                          <a:spcPts val="0"/>
                        </a:spcBef>
                        <a:spcAft>
                          <a:spcPts val="0"/>
                        </a:spcAft>
                        <a:buNone/>
                      </a:pPr>
                      <a:r>
                        <a:rPr lang="ru"/>
                        <a:t> </a:t>
                      </a:r>
                      <a:r>
                        <a:rPr lang="ru">
                          <a:solidFill>
                            <a:schemeClr val="dk1"/>
                          </a:solidFill>
                        </a:rPr>
                        <a:t>ING4</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a:solidFill>
                            <a:schemeClr val="dk1"/>
                          </a:solidFill>
                        </a:rPr>
                        <a:t>HBO1</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rtl="0" algn="ctr">
                        <a:spcBef>
                          <a:spcPts val="0"/>
                        </a:spcBef>
                        <a:spcAft>
                          <a:spcPts val="0"/>
                        </a:spcAft>
                        <a:buClr>
                          <a:schemeClr val="dk1"/>
                        </a:buClr>
                        <a:buSzPts val="1100"/>
                        <a:buFont typeface="Arial"/>
                        <a:buNone/>
                      </a:pPr>
                      <a:r>
                        <a:rPr lang="ru" sz="1200">
                          <a:solidFill>
                            <a:schemeClr val="dk1"/>
                          </a:solidFill>
                        </a:rPr>
                        <a:t>ZCWPW1</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a:solidFill>
                            <a:schemeClr val="dk1"/>
                          </a:solidFill>
                        </a:rPr>
                        <a:t>Not found</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rtl="0" algn="ctr">
                        <a:spcBef>
                          <a:spcPts val="0"/>
                        </a:spcBef>
                        <a:spcAft>
                          <a:spcPts val="0"/>
                        </a:spcAft>
                        <a:buClr>
                          <a:schemeClr val="dk1"/>
                        </a:buClr>
                        <a:buSzPts val="1100"/>
                        <a:buFont typeface="Arial"/>
                        <a:buNone/>
                      </a:pPr>
                      <a:r>
                        <a:rPr lang="ru">
                          <a:solidFill>
                            <a:schemeClr val="dk1"/>
                          </a:solidFill>
                        </a:rPr>
                        <a:t>MLL2(KMT2D)</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a:solidFill>
                            <a:schemeClr val="dk1"/>
                          </a:solidFill>
                        </a:rPr>
                        <a:t>Set1/COMPASS,SWI/SNF (BAF),NuA4 (Tip60-p400) ,MLL2</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marR="0" rtl="0" algn="ctr">
                        <a:lnSpc>
                          <a:spcPct val="100000"/>
                        </a:lnSpc>
                        <a:spcBef>
                          <a:spcPts val="0"/>
                        </a:spcBef>
                        <a:spcAft>
                          <a:spcPts val="0"/>
                        </a:spcAft>
                        <a:buNone/>
                      </a:pPr>
                      <a:r>
                        <a:rPr lang="ru"/>
                        <a:t>TAF3</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t>TFIID</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83250">
                <a:tc>
                  <a:txBody>
                    <a:bodyPr/>
                    <a:lstStyle/>
                    <a:p>
                      <a:pPr indent="0" lvl="0" marL="0" marR="0" rtl="0" algn="ctr">
                        <a:lnSpc>
                          <a:spcPct val="100000"/>
                        </a:lnSpc>
                        <a:spcBef>
                          <a:spcPts val="0"/>
                        </a:spcBef>
                        <a:spcAft>
                          <a:spcPts val="0"/>
                        </a:spcAft>
                        <a:buNone/>
                      </a:pPr>
                      <a:r>
                        <a:rPr lang="ru"/>
                        <a:t>WDR5</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t>ATAC, NSL, RING2-L3MBTL2, MLL1/2, MLL3/4</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rtl="0" algn="ctr">
                        <a:spcBef>
                          <a:spcPts val="0"/>
                        </a:spcBef>
                        <a:spcAft>
                          <a:spcPts val="0"/>
                        </a:spcAft>
                        <a:buClr>
                          <a:schemeClr val="dk1"/>
                        </a:buClr>
                        <a:buSzPts val="1000"/>
                        <a:buFont typeface="Arial"/>
                        <a:buNone/>
                      </a:pPr>
                      <a:r>
                        <a:rPr lang="ru" sz="1300">
                          <a:solidFill>
                            <a:schemeClr val="dk1"/>
                          </a:solidFill>
                        </a:rPr>
                        <a:t>CCDC101</a:t>
                      </a:r>
                      <a:endParaRPr sz="1500"/>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solidFill>
                            <a:srgbClr val="1F1F1F"/>
                          </a:solidFill>
                          <a:highlight>
                            <a:srgbClr val="FFFFFF"/>
                          </a:highlight>
                        </a:rPr>
                        <a:t>ATAC</a:t>
                      </a:r>
                      <a:endParaRPr sz="1900"/>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bl>
          </a:graphicData>
        </a:graphic>
      </p:graphicFrame>
      <p:sp>
        <p:nvSpPr>
          <p:cNvPr id="83" name="Google Shape;83;p4"/>
          <p:cNvSpPr/>
          <p:nvPr/>
        </p:nvSpPr>
        <p:spPr>
          <a:xfrm>
            <a:off x="1196100" y="211825"/>
            <a:ext cx="6995400" cy="484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 name="Google Shape;84;p4"/>
          <p:cNvSpPr txBox="1"/>
          <p:nvPr/>
        </p:nvSpPr>
        <p:spPr>
          <a:xfrm>
            <a:off x="829100" y="177175"/>
            <a:ext cx="7591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i="0" lang="ru" sz="2200" u="none" cap="none" strike="noStrike">
                <a:solidFill>
                  <a:schemeClr val="dk1"/>
                </a:solidFill>
                <a:latin typeface="Roboto Slab"/>
                <a:ea typeface="Roboto Slab"/>
                <a:cs typeface="Roboto Slab"/>
                <a:sym typeface="Roboto Slab"/>
              </a:rPr>
              <a:t>В какие комплексы входят выбранные белки?</a:t>
            </a:r>
            <a:endParaRPr i="0" sz="2200" u="none" cap="none" strike="noStrike">
              <a:solidFill>
                <a:schemeClr val="dk1"/>
              </a:solidFill>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5"/>
          <p:cNvSpPr/>
          <p:nvPr/>
        </p:nvSpPr>
        <p:spPr>
          <a:xfrm>
            <a:off x="2971325" y="87900"/>
            <a:ext cx="3201300" cy="484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 name="Google Shape;90;p5"/>
          <p:cNvSpPr txBox="1"/>
          <p:nvPr>
            <p:ph type="title"/>
          </p:nvPr>
        </p:nvSpPr>
        <p:spPr>
          <a:xfrm>
            <a:off x="3205313" y="87900"/>
            <a:ext cx="2967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2672"/>
              <a:buNone/>
            </a:pPr>
            <a:r>
              <a:rPr lang="ru" sz="2320">
                <a:latin typeface="Roboto Slab"/>
                <a:ea typeface="Roboto Slab"/>
                <a:cs typeface="Roboto Slab"/>
                <a:sym typeface="Roboto Slab"/>
              </a:rPr>
              <a:t>Экспрессия (ткани)</a:t>
            </a:r>
            <a:endParaRPr sz="2320">
              <a:latin typeface="Roboto Slab"/>
              <a:ea typeface="Roboto Slab"/>
              <a:cs typeface="Roboto Slab"/>
              <a:sym typeface="Roboto Slab"/>
            </a:endParaRPr>
          </a:p>
        </p:txBody>
      </p:sp>
      <p:graphicFrame>
        <p:nvGraphicFramePr>
          <p:cNvPr id="91" name="Google Shape;91;p5"/>
          <p:cNvGraphicFramePr/>
          <p:nvPr/>
        </p:nvGraphicFramePr>
        <p:xfrm>
          <a:off x="240300" y="669588"/>
          <a:ext cx="3000000" cy="3000000"/>
        </p:xfrm>
        <a:graphic>
          <a:graphicData uri="http://schemas.openxmlformats.org/drawingml/2006/table">
            <a:tbl>
              <a:tblPr>
                <a:noFill/>
                <a:tableStyleId>{A029D06E-25B3-456A-B072-93F7DC2CB760}</a:tableStyleId>
              </a:tblPr>
              <a:tblGrid>
                <a:gridCol w="1885825"/>
                <a:gridCol w="6777550"/>
              </a:tblGrid>
              <a:tr h="550900">
                <a:tc>
                  <a:txBody>
                    <a:bodyPr/>
                    <a:lstStyle/>
                    <a:p>
                      <a:pPr indent="0" lvl="0" marL="0" marR="0" rtl="0" algn="ctr">
                        <a:lnSpc>
                          <a:spcPct val="100000"/>
                        </a:lnSpc>
                        <a:spcBef>
                          <a:spcPts val="0"/>
                        </a:spcBef>
                        <a:spcAft>
                          <a:spcPts val="0"/>
                        </a:spcAft>
                        <a:buClr>
                          <a:srgbClr val="000000"/>
                        </a:buClr>
                        <a:buSzPts val="1600"/>
                        <a:buFont typeface="Arial"/>
                        <a:buNone/>
                      </a:pPr>
                      <a:r>
                        <a:rPr b="1" lang="ru" sz="1600" u="none" cap="none" strike="noStrike">
                          <a:latin typeface="EB Garamond"/>
                          <a:ea typeface="EB Garamond"/>
                          <a:cs typeface="EB Garamond"/>
                          <a:sym typeface="EB Garamond"/>
                        </a:rPr>
                        <a:t>Ген</a:t>
                      </a:r>
                      <a:endParaRPr b="1" sz="1600" u="none" cap="none" strike="noStrike">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A9D4F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ru" sz="1600" u="none" cap="none" strike="noStrike">
                          <a:latin typeface="EB Garamond"/>
                          <a:ea typeface="EB Garamond"/>
                          <a:cs typeface="EB Garamond"/>
                          <a:sym typeface="EB Garamond"/>
                        </a:rPr>
                        <a:t>Название ткани + </a:t>
                      </a:r>
                      <a:r>
                        <a:rPr b="1" lang="ru" sz="1600">
                          <a:latin typeface="EB Garamond"/>
                          <a:ea typeface="EB Garamond"/>
                          <a:cs typeface="EB Garamond"/>
                          <a:sym typeface="EB Garamond"/>
                        </a:rPr>
                        <a:t>медианный </a:t>
                      </a:r>
                      <a:r>
                        <a:rPr b="1" lang="ru" sz="1600" u="none" cap="none" strike="noStrike">
                          <a:latin typeface="EB Garamond"/>
                          <a:ea typeface="EB Garamond"/>
                          <a:cs typeface="EB Garamond"/>
                          <a:sym typeface="EB Garamond"/>
                        </a:rPr>
                        <a:t>TPM</a:t>
                      </a:r>
                      <a:endParaRPr b="1" sz="1600" u="none" cap="none" strike="noStrike">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A9D4F2"/>
                    </a:solidFill>
                  </a:tcPr>
                </a:tc>
              </a:tr>
              <a:tr h="874725">
                <a:tc>
                  <a:txBody>
                    <a:bodyPr/>
                    <a:lstStyle/>
                    <a:p>
                      <a:pPr indent="0" lvl="0" marL="0" marR="0" rtl="0" algn="ctr">
                        <a:lnSpc>
                          <a:spcPct val="100000"/>
                        </a:lnSpc>
                        <a:spcBef>
                          <a:spcPts val="0"/>
                        </a:spcBef>
                        <a:spcAft>
                          <a:spcPts val="0"/>
                        </a:spcAft>
                        <a:buClr>
                          <a:srgbClr val="000000"/>
                        </a:buClr>
                        <a:buSzPts val="1600"/>
                        <a:buFont typeface="Arial"/>
                        <a:buNone/>
                      </a:pPr>
                      <a:r>
                        <a:rPr lang="ru" sz="1600" u="sng">
                          <a:solidFill>
                            <a:schemeClr val="hlink"/>
                          </a:solidFill>
                          <a:latin typeface="EB Garamond Medium"/>
                          <a:ea typeface="EB Garamond Medium"/>
                          <a:cs typeface="EB Garamond Medium"/>
                          <a:sym typeface="EB Garamond Medium"/>
                          <a:hlinkClick r:id="rId3"/>
                        </a:rPr>
                        <a:t>AIRE</a:t>
                      </a:r>
                      <a:endParaRPr sz="1600" u="none" cap="none" strike="noStrike">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ru" sz="1100"/>
                        <a:t>GTEx </a:t>
                      </a:r>
                      <a:r>
                        <a:rPr lang="ru" sz="1100"/>
                        <a:t>Brain: Hypothalamus (4.017), Anterior cingulate cortex (1.691), Cortex (1.383), Frontal Cortex (1.305), Nucleus accumbens (basal ganglia) (1.152)</a:t>
                      </a:r>
                      <a:endParaRPr sz="1100"/>
                    </a:p>
                    <a:p>
                      <a:pPr indent="0" lvl="0" marL="0" marR="0" rtl="0" algn="ctr">
                        <a:lnSpc>
                          <a:spcPct val="100000"/>
                        </a:lnSpc>
                        <a:spcBef>
                          <a:spcPts val="0"/>
                        </a:spcBef>
                        <a:spcAft>
                          <a:spcPts val="0"/>
                        </a:spcAft>
                        <a:buClr>
                          <a:srgbClr val="000000"/>
                        </a:buClr>
                        <a:buSzPts val="1600"/>
                        <a:buFont typeface="Arial"/>
                        <a:buNone/>
                      </a:pPr>
                      <a:r>
                        <a:rPr b="1" lang="ru" sz="1100"/>
                        <a:t>NCBI </a:t>
                      </a:r>
                      <a:r>
                        <a:rPr lang="ru" sz="1100"/>
                        <a:t>Lymph node (0.592); Thymus (0.443); Adrenal (0.069), Lymph node (0.056), Brain (0.044)</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07475">
                <a:tc>
                  <a:txBody>
                    <a:bodyPr/>
                    <a:lstStyle/>
                    <a:p>
                      <a:pPr indent="0" lvl="0" marL="0" rtl="0" algn="ctr">
                        <a:spcBef>
                          <a:spcPts val="0"/>
                        </a:spcBef>
                        <a:spcAft>
                          <a:spcPts val="0"/>
                        </a:spcAft>
                        <a:buClr>
                          <a:schemeClr val="dk1"/>
                        </a:buClr>
                        <a:buSzPts val="1100"/>
                        <a:buFont typeface="Arial"/>
                        <a:buNone/>
                      </a:pPr>
                      <a:r>
                        <a:rPr lang="ru" sz="1800">
                          <a:solidFill>
                            <a:schemeClr val="dk1"/>
                          </a:solidFill>
                          <a:latin typeface="EB Garamond"/>
                          <a:ea typeface="EB Garamond"/>
                          <a:cs typeface="EB Garamond"/>
                          <a:sym typeface="EB Garamond"/>
                        </a:rPr>
                        <a:t>KMT2A</a:t>
                      </a:r>
                      <a:endParaRPr sz="1600" u="none" cap="none" strike="noStrike">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b="1" lang="ru" sz="1100">
                          <a:solidFill>
                            <a:schemeClr val="dk1"/>
                          </a:solidFill>
                        </a:rPr>
                        <a:t>GTEx: </a:t>
                      </a:r>
                      <a:r>
                        <a:rPr lang="ru" sz="1100">
                          <a:solidFill>
                            <a:schemeClr val="dk1"/>
                          </a:solidFill>
                        </a:rPr>
                        <a:t>Brain - Cerebellum 34.84, Brain - Cerebellar Hemisphere 32.50, Ovary 26.88, Artery - Tibial 25.50, Uterus 24.74, Nerve - Tibial 21.77, Artery - Aorta 21.16, </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07475">
                <a:tc>
                  <a:txBody>
                    <a:bodyPr/>
                    <a:lstStyle/>
                    <a:p>
                      <a:pPr indent="0" lvl="0" marL="0" rtl="0" algn="ctr">
                        <a:spcBef>
                          <a:spcPts val="0"/>
                        </a:spcBef>
                        <a:spcAft>
                          <a:spcPts val="0"/>
                        </a:spcAft>
                        <a:buClr>
                          <a:schemeClr val="dk1"/>
                        </a:buClr>
                        <a:buSzPts val="1100"/>
                        <a:buFont typeface="Arial"/>
                        <a:buNone/>
                      </a:pPr>
                      <a:r>
                        <a:rPr lang="ru">
                          <a:solidFill>
                            <a:schemeClr val="dk1"/>
                          </a:solidFill>
                          <a:latin typeface="EB Garamond Medium"/>
                          <a:ea typeface="EB Garamond Medium"/>
                          <a:cs typeface="EB Garamond Medium"/>
                          <a:sym typeface="EB Garamond Medium"/>
                        </a:rPr>
                        <a:t>RAG2</a:t>
                      </a:r>
                      <a:endParaRPr sz="1800" u="none" cap="none" strike="noStrike">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100">
                          <a:solidFill>
                            <a:schemeClr val="dk1"/>
                          </a:solidFill>
                        </a:rPr>
                        <a:t>В организме человека почти только в щитовидной железе (RPKM 16.6), но также понемногу в семенниках и костном мозге [ncbi]. По GTEx, есть на минимальном уровне везде, но в ощутимых размерах в щитовидной железе и немного в семенниках. </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07475">
                <a:tc>
                  <a:txBody>
                    <a:bodyPr/>
                    <a:lstStyle/>
                    <a:p>
                      <a:pPr indent="0" lvl="0" marL="0" marR="0" rtl="0" algn="ctr">
                        <a:lnSpc>
                          <a:spcPct val="100000"/>
                        </a:lnSpc>
                        <a:spcBef>
                          <a:spcPts val="0"/>
                        </a:spcBef>
                        <a:spcAft>
                          <a:spcPts val="0"/>
                        </a:spcAft>
                        <a:buClr>
                          <a:srgbClr val="000000"/>
                        </a:buClr>
                        <a:buSzPts val="1600"/>
                        <a:buFont typeface="Arial"/>
                        <a:buNone/>
                      </a:pPr>
                      <a:r>
                        <a:rPr lang="ru" sz="1600">
                          <a:solidFill>
                            <a:srgbClr val="1F1F1F"/>
                          </a:solidFill>
                          <a:latin typeface="EB Garamond Medium"/>
                          <a:ea typeface="EB Garamond Medium"/>
                          <a:cs typeface="EB Garamond Medium"/>
                          <a:sym typeface="EB Garamond Medium"/>
                        </a:rPr>
                        <a:t>PHF8</a:t>
                      </a:r>
                      <a:endParaRPr sz="1600" u="none" cap="none" strike="noStrike">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100"/>
                        <a:t>Testis (59.4), Ovary (30.1), Uterus (24.3) </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07475">
                <a:tc>
                  <a:txBody>
                    <a:bodyPr/>
                    <a:lstStyle/>
                    <a:p>
                      <a:pPr indent="0" lvl="0" marL="0" rtl="0" algn="ctr">
                        <a:spcBef>
                          <a:spcPts val="0"/>
                        </a:spcBef>
                        <a:spcAft>
                          <a:spcPts val="0"/>
                        </a:spcAft>
                        <a:buClr>
                          <a:schemeClr val="dk1"/>
                        </a:buClr>
                        <a:buSzPts val="1600"/>
                        <a:buFont typeface="Arial"/>
                        <a:buNone/>
                      </a:pPr>
                      <a:r>
                        <a:rPr lang="ru" sz="1600">
                          <a:solidFill>
                            <a:srgbClr val="1F1F1F"/>
                          </a:solidFill>
                          <a:latin typeface="EB Garamond Medium"/>
                          <a:ea typeface="EB Garamond Medium"/>
                          <a:cs typeface="EB Garamond Medium"/>
                          <a:sym typeface="EB Garamond Medium"/>
                        </a:rPr>
                        <a:t>ING4</a:t>
                      </a:r>
                      <a:endParaRPr sz="1600" u="none" cap="none" strike="noStrike">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1100">
                          <a:solidFill>
                            <a:schemeClr val="dk1"/>
                          </a:solidFill>
                        </a:rPr>
                        <a:t>Brain cerebellar hemisphere 79.6, Brain cerebellum 76.35, Thyroid 69.97, Endocervix 67.59, Ectocervix 60.35, Uterus 60.29</a:t>
                      </a:r>
                      <a:endParaRPr sz="1100">
                        <a:solidFill>
                          <a:schemeClr val="dk1"/>
                        </a:solidFill>
                        <a:highlight>
                          <a:srgbClr val="FFFFFF"/>
                        </a:highligh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aphicFrame>
        <p:nvGraphicFramePr>
          <p:cNvPr id="96" name="Google Shape;96;p6"/>
          <p:cNvGraphicFramePr/>
          <p:nvPr/>
        </p:nvGraphicFramePr>
        <p:xfrm>
          <a:off x="240300" y="973450"/>
          <a:ext cx="3000000" cy="3000000"/>
        </p:xfrm>
        <a:graphic>
          <a:graphicData uri="http://schemas.openxmlformats.org/drawingml/2006/table">
            <a:tbl>
              <a:tblPr>
                <a:noFill/>
                <a:tableStyleId>{A029D06E-25B3-456A-B072-93F7DC2CB760}</a:tableStyleId>
              </a:tblPr>
              <a:tblGrid>
                <a:gridCol w="1885825"/>
                <a:gridCol w="6777550"/>
              </a:tblGrid>
              <a:tr h="621075">
                <a:tc>
                  <a:txBody>
                    <a:bodyPr/>
                    <a:lstStyle/>
                    <a:p>
                      <a:pPr indent="0" lvl="0" marL="0" rtl="0" algn="ctr">
                        <a:spcBef>
                          <a:spcPts val="0"/>
                        </a:spcBef>
                        <a:spcAft>
                          <a:spcPts val="0"/>
                        </a:spcAft>
                        <a:buClr>
                          <a:schemeClr val="dk1"/>
                        </a:buClr>
                        <a:buSzPts val="1600"/>
                        <a:buFont typeface="Arial"/>
                        <a:buNone/>
                      </a:pPr>
                      <a:r>
                        <a:t/>
                      </a:r>
                      <a:endParaRPr sz="1600">
                        <a:solidFill>
                          <a:srgbClr val="1F1F1F"/>
                        </a:solidFill>
                        <a:latin typeface="EB Garamond Medium"/>
                        <a:ea typeface="EB Garamond Medium"/>
                        <a:cs typeface="EB Garamond Medium"/>
                        <a:sym typeface="EB Garamond Medium"/>
                      </a:endParaRPr>
                    </a:p>
                    <a:p>
                      <a:pPr indent="0" lvl="0" marL="0" rtl="0" algn="ctr">
                        <a:spcBef>
                          <a:spcPts val="0"/>
                        </a:spcBef>
                        <a:spcAft>
                          <a:spcPts val="0"/>
                        </a:spcAft>
                        <a:buClr>
                          <a:schemeClr val="dk1"/>
                        </a:buClr>
                        <a:buSzPts val="1100"/>
                        <a:buFont typeface="Arial"/>
                        <a:buNone/>
                      </a:pPr>
                      <a:r>
                        <a:rPr lang="ru" sz="1200">
                          <a:solidFill>
                            <a:schemeClr val="dk1"/>
                          </a:solidFill>
                        </a:rPr>
                        <a:t>ZCWPW1</a:t>
                      </a:r>
                      <a:endParaRPr>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1100">
                          <a:solidFill>
                            <a:schemeClr val="dk1"/>
                          </a:solidFill>
                          <a:latin typeface="EB Garamond Medium"/>
                          <a:ea typeface="EB Garamond Medium"/>
                          <a:cs typeface="EB Garamond Medium"/>
                          <a:sym typeface="EB Garamond Medium"/>
                        </a:rPr>
                        <a:t>Testis(144.0)</a:t>
                      </a:r>
                      <a:endParaRPr sz="1100" u="none" cap="none" strike="noStrike">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93025">
                <a:tc>
                  <a:txBody>
                    <a:bodyPr/>
                    <a:lstStyle/>
                    <a:p>
                      <a:pPr indent="0" lvl="0" marL="0" rtl="0" algn="ctr">
                        <a:spcBef>
                          <a:spcPts val="0"/>
                        </a:spcBef>
                        <a:spcAft>
                          <a:spcPts val="0"/>
                        </a:spcAft>
                        <a:buClr>
                          <a:schemeClr val="dk1"/>
                        </a:buClr>
                        <a:buSzPts val="1600"/>
                        <a:buFont typeface="Arial"/>
                        <a:buNone/>
                      </a:pPr>
                      <a:r>
                        <a:t/>
                      </a:r>
                      <a:endParaRPr sz="1600">
                        <a:solidFill>
                          <a:srgbClr val="1F1F1F"/>
                        </a:solidFill>
                        <a:latin typeface="EB Garamond Medium"/>
                        <a:ea typeface="EB Garamond Medium"/>
                        <a:cs typeface="EB Garamond Medium"/>
                        <a:sym typeface="EB Garamond Medium"/>
                      </a:endParaRPr>
                    </a:p>
                    <a:p>
                      <a:pPr indent="0" lvl="0" marL="0" rtl="0" algn="ctr">
                        <a:spcBef>
                          <a:spcPts val="0"/>
                        </a:spcBef>
                        <a:spcAft>
                          <a:spcPts val="0"/>
                        </a:spcAft>
                        <a:buClr>
                          <a:schemeClr val="dk1"/>
                        </a:buClr>
                        <a:buSzPts val="1600"/>
                        <a:buFont typeface="Arial"/>
                        <a:buNone/>
                      </a:pPr>
                      <a:r>
                        <a:rPr lang="ru" sz="1600">
                          <a:solidFill>
                            <a:srgbClr val="1F1F1F"/>
                          </a:solidFill>
                          <a:latin typeface="EB Garamond Medium"/>
                          <a:ea typeface="EB Garamond Medium"/>
                          <a:cs typeface="EB Garamond Medium"/>
                          <a:sym typeface="EB Garamond Medium"/>
                        </a:rPr>
                        <a:t>MLL2</a:t>
                      </a:r>
                      <a:endParaRPr>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1100">
                          <a:solidFill>
                            <a:schemeClr val="dk1"/>
                          </a:solidFill>
                        </a:rPr>
                        <a:t>adrenal gland (2.783),appendix (4.121 ),bone marrow (9.459),cerebral cortex (3.186 ),colon (4.104),duodenum (2.446 )endometrium (4.128 ) ,esophagus (2.945 ) ,adipose tissue(3.081) ,gall bladder (3.217),heart (2.105) ,kidney (3.749),liver (1.068) ,lung (3.531) ,lymph node (3.521),ovary (5.62) ,pancreas (1.316) ,placenta (4.067) ,prostate (3.391) ,salivary gland (1.87) ,skin (5.759) ,small intestine (2.624),spleen (5.17) ,tomach (3.076),testis (5.013),thyroid (4.12) </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93025">
                <a:tc>
                  <a:txBody>
                    <a:bodyPr/>
                    <a:lstStyle/>
                    <a:p>
                      <a:pPr indent="0" lvl="0" marL="0" rtl="0" algn="ctr">
                        <a:spcBef>
                          <a:spcPts val="0"/>
                        </a:spcBef>
                        <a:spcAft>
                          <a:spcPts val="0"/>
                        </a:spcAft>
                        <a:buClr>
                          <a:schemeClr val="dk1"/>
                        </a:buClr>
                        <a:buSzPts val="1600"/>
                        <a:buFont typeface="Arial"/>
                        <a:buNone/>
                      </a:pPr>
                      <a:r>
                        <a:rPr lang="ru">
                          <a:solidFill>
                            <a:schemeClr val="dk1"/>
                          </a:solidFill>
                          <a:latin typeface="EB Garamond Medium"/>
                          <a:ea typeface="EB Garamond Medium"/>
                          <a:cs typeface="EB Garamond Medium"/>
                          <a:sym typeface="EB Garamond Medium"/>
                        </a:rPr>
                        <a:t>TAF3</a:t>
                      </a:r>
                      <a:endParaRPr sz="1200" u="sng" cap="none" strike="noStrike">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1100">
                          <a:solidFill>
                            <a:schemeClr val="dk1"/>
                          </a:solidFill>
                        </a:rPr>
                        <a:t>Артерия (16.29) - Мозг (14.95) - полушарие мозжечка (13.74)</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93025">
                <a:tc>
                  <a:txBody>
                    <a:bodyPr/>
                    <a:lstStyle/>
                    <a:p>
                      <a:pPr indent="0" lvl="0" marL="0" marR="0" rtl="0" algn="ctr">
                        <a:lnSpc>
                          <a:spcPct val="100000"/>
                        </a:lnSpc>
                        <a:spcBef>
                          <a:spcPts val="0"/>
                        </a:spcBef>
                        <a:spcAft>
                          <a:spcPts val="0"/>
                        </a:spcAft>
                        <a:buClr>
                          <a:srgbClr val="000000"/>
                        </a:buClr>
                        <a:buSzPts val="1400"/>
                        <a:buFont typeface="Arial"/>
                        <a:buNone/>
                      </a:pPr>
                      <a:r>
                        <a:rPr lang="ru">
                          <a:solidFill>
                            <a:schemeClr val="dk1"/>
                          </a:solidFill>
                          <a:latin typeface="EB Garamond Medium"/>
                          <a:ea typeface="EB Garamond Medium"/>
                          <a:cs typeface="EB Garamond Medium"/>
                          <a:sym typeface="EB Garamond Medium"/>
                        </a:rPr>
                        <a:t>WDR5</a:t>
                      </a:r>
                      <a:endParaRPr sz="1400" u="none" cap="none" strike="noStrike">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100"/>
                        <a:t>Testis (95.45), Brain - Cerebellar Hemisphere (62.63), Brain - Cerebellum (59.44), Cells - Cultured fibroblasts (58.67), Cells - EBV-transformed lymphocytes (51.34)</a:t>
                      </a:r>
                      <a:endParaRPr sz="1100"/>
                    </a:p>
                    <a:p>
                      <a:pPr indent="0" lvl="0" marL="0" rtl="0" algn="ctr">
                        <a:spcBef>
                          <a:spcPts val="0"/>
                        </a:spcBef>
                        <a:spcAft>
                          <a:spcPts val="0"/>
                        </a:spcAft>
                        <a:buNone/>
                      </a:pPr>
                      <a:r>
                        <a:rPr i="1" lang="ru" sz="1100"/>
                        <a:t>(Данные взяты из БД GTEx)</a:t>
                      </a:r>
                      <a:endParaRPr i="1"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1053325">
                <a:tc>
                  <a:txBody>
                    <a:bodyPr/>
                    <a:lstStyle/>
                    <a:p>
                      <a:pPr indent="0" lvl="0" marL="0" rtl="0" algn="ctr">
                        <a:spcBef>
                          <a:spcPts val="0"/>
                        </a:spcBef>
                        <a:spcAft>
                          <a:spcPts val="0"/>
                        </a:spcAft>
                        <a:buClr>
                          <a:schemeClr val="dk1"/>
                        </a:buClr>
                        <a:buSzPts val="1100"/>
                        <a:buFont typeface="Arial"/>
                        <a:buNone/>
                      </a:pPr>
                      <a:r>
                        <a:rPr lang="ru" sz="1300">
                          <a:solidFill>
                            <a:schemeClr val="dk1"/>
                          </a:solidFill>
                        </a:rPr>
                        <a:t>CCDC101</a:t>
                      </a:r>
                      <a:endParaRPr sz="1300">
                        <a:solidFill>
                          <a:schemeClr val="dk1"/>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300">
                          <a:solidFill>
                            <a:schemeClr val="dk1"/>
                          </a:solidFill>
                        </a:rPr>
                        <a:t>Ubiquitous expression in testis (13.2) and ovary (12.9) </a:t>
                      </a:r>
                      <a:endParaRPr sz="13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97" name="Google Shape;97;p6"/>
          <p:cNvSpPr/>
          <p:nvPr/>
        </p:nvSpPr>
        <p:spPr>
          <a:xfrm>
            <a:off x="2969750" y="320675"/>
            <a:ext cx="3201300" cy="484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 name="Google Shape;98;p6"/>
          <p:cNvSpPr txBox="1"/>
          <p:nvPr>
            <p:ph type="title"/>
          </p:nvPr>
        </p:nvSpPr>
        <p:spPr>
          <a:xfrm>
            <a:off x="3146775" y="298757"/>
            <a:ext cx="2967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2672"/>
              <a:buNone/>
            </a:pPr>
            <a:r>
              <a:rPr lang="ru" sz="2320">
                <a:latin typeface="Roboto Slab"/>
                <a:ea typeface="Roboto Slab"/>
                <a:cs typeface="Roboto Slab"/>
                <a:sym typeface="Roboto Slab"/>
              </a:rPr>
              <a:t>Экспрессия (ткани)</a:t>
            </a:r>
            <a:endParaRPr sz="2320">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7"/>
          <p:cNvSpPr/>
          <p:nvPr/>
        </p:nvSpPr>
        <p:spPr>
          <a:xfrm>
            <a:off x="530025" y="2296999"/>
            <a:ext cx="37347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 name="Google Shape;104;p7"/>
          <p:cNvSpPr txBox="1"/>
          <p:nvPr>
            <p:ph type="title"/>
          </p:nvPr>
        </p:nvSpPr>
        <p:spPr>
          <a:xfrm>
            <a:off x="629175" y="2252275"/>
            <a:ext cx="4236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b="1" sz="2520">
              <a:highlight>
                <a:schemeClr val="lt1"/>
              </a:highlight>
              <a:latin typeface="EB Garamond"/>
              <a:ea typeface="EB Garamond"/>
              <a:cs typeface="EB Garamond"/>
              <a:sym typeface="EB Garamond"/>
            </a:endParaRPr>
          </a:p>
        </p:txBody>
      </p:sp>
      <p:graphicFrame>
        <p:nvGraphicFramePr>
          <p:cNvPr id="105" name="Google Shape;105;p7"/>
          <p:cNvGraphicFramePr/>
          <p:nvPr/>
        </p:nvGraphicFramePr>
        <p:xfrm>
          <a:off x="5086200" y="256425"/>
          <a:ext cx="3000000" cy="3000000"/>
        </p:xfrm>
        <a:graphic>
          <a:graphicData uri="http://schemas.openxmlformats.org/drawingml/2006/table">
            <a:tbl>
              <a:tblPr>
                <a:noFill/>
                <a:tableStyleId>{A029D06E-25B3-456A-B072-93F7DC2CB760}</a:tableStyleId>
              </a:tblPr>
              <a:tblGrid>
                <a:gridCol w="2278650"/>
              </a:tblGrid>
              <a:tr h="517200">
                <a:tc>
                  <a:txBody>
                    <a:bodyPr/>
                    <a:lstStyle/>
                    <a:p>
                      <a:pPr indent="0" lvl="0" marL="0" marR="0" rtl="0" algn="ctr">
                        <a:lnSpc>
                          <a:spcPct val="100000"/>
                        </a:lnSpc>
                        <a:spcBef>
                          <a:spcPts val="0"/>
                        </a:spcBef>
                        <a:spcAft>
                          <a:spcPts val="0"/>
                        </a:spcAft>
                        <a:buClr>
                          <a:srgbClr val="000000"/>
                        </a:buClr>
                        <a:buSzPts val="1400"/>
                        <a:buFont typeface="Arial"/>
                        <a:buNone/>
                      </a:pPr>
                      <a:r>
                        <a:rPr lang="ru">
                          <a:solidFill>
                            <a:schemeClr val="accent5"/>
                          </a:solidFill>
                          <a:latin typeface="Roboto"/>
                          <a:ea typeface="Roboto"/>
                          <a:cs typeface="Roboto"/>
                          <a:sym typeface="Roboto"/>
                        </a:rPr>
                        <a:t>AIRE</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50050">
                <a:tc>
                  <a:txBody>
                    <a:bodyPr/>
                    <a:lstStyle/>
                    <a:p>
                      <a:pPr indent="0" lvl="0" marL="0" rtl="0" algn="ctr">
                        <a:spcBef>
                          <a:spcPts val="0"/>
                        </a:spcBef>
                        <a:spcAft>
                          <a:spcPts val="0"/>
                        </a:spcAft>
                        <a:buClr>
                          <a:schemeClr val="dk1"/>
                        </a:buClr>
                        <a:buSzPts val="1400"/>
                        <a:buFont typeface="Arial"/>
                        <a:buNone/>
                      </a:pPr>
                      <a:r>
                        <a:rPr lang="ru" u="sng">
                          <a:solidFill>
                            <a:schemeClr val="accent5"/>
                          </a:solidFill>
                          <a:latin typeface="Roboto"/>
                          <a:ea typeface="Roboto"/>
                          <a:cs typeface="Roboto"/>
                          <a:sym typeface="Roboto"/>
                          <a:hlinkClick r:id="rId3">
                            <a:extLst>
                              <a:ext uri="{A12FA001-AC4F-418D-AE19-62706E023703}">
                                <ahyp:hlinkClr val="tx"/>
                              </a:ext>
                            </a:extLst>
                          </a:hlinkClick>
                        </a:rPr>
                        <a:t>KMT2A</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50050">
                <a:tc>
                  <a:txBody>
                    <a:bodyPr/>
                    <a:lstStyle/>
                    <a:p>
                      <a:pPr indent="0" lvl="0" marL="0" rtl="0" algn="ctr">
                        <a:spcBef>
                          <a:spcPts val="0"/>
                        </a:spcBef>
                        <a:spcAft>
                          <a:spcPts val="0"/>
                        </a:spcAft>
                        <a:buClr>
                          <a:schemeClr val="dk1"/>
                        </a:buClr>
                        <a:buSzPts val="1400"/>
                        <a:buFont typeface="Arial"/>
                        <a:buNone/>
                      </a:pPr>
                      <a:r>
                        <a:rPr lang="ru" u="sng">
                          <a:solidFill>
                            <a:schemeClr val="accent5"/>
                          </a:solidFill>
                          <a:latin typeface="Roboto"/>
                          <a:ea typeface="Roboto"/>
                          <a:cs typeface="Roboto"/>
                          <a:sym typeface="Roboto"/>
                          <a:hlinkClick r:id="rId4">
                            <a:extLst>
                              <a:ext uri="{A12FA001-AC4F-418D-AE19-62706E023703}">
                                <ahyp:hlinkClr val="tx"/>
                              </a:ext>
                            </a:extLst>
                          </a:hlinkClick>
                        </a:rPr>
                        <a:t>RAG2</a:t>
                      </a:r>
                      <a:endParaRPr sz="1400" u="sng"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5"/>
                        </a:rPr>
                        <a:t>PHF8</a:t>
                      </a:r>
                      <a:endParaRPr sz="1400" u="sng"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rtl="0" algn="ctr">
                        <a:spcBef>
                          <a:spcPts val="0"/>
                        </a:spcBef>
                        <a:spcAft>
                          <a:spcPts val="0"/>
                        </a:spcAft>
                        <a:buClr>
                          <a:schemeClr val="dk1"/>
                        </a:buClr>
                        <a:buSzPts val="1100"/>
                        <a:buFont typeface="Arial"/>
                        <a:buNone/>
                      </a:pPr>
                      <a:r>
                        <a:rPr lang="ru" u="sng">
                          <a:solidFill>
                            <a:schemeClr val="accent5"/>
                          </a:solidFill>
                          <a:latin typeface="Roboto"/>
                          <a:ea typeface="Roboto"/>
                          <a:cs typeface="Roboto"/>
                          <a:sym typeface="Roboto"/>
                          <a:hlinkClick r:id="rId6">
                            <a:extLst>
                              <a:ext uri="{A12FA001-AC4F-418D-AE19-62706E023703}">
                                <ahyp:hlinkClr val="tx"/>
                              </a:ext>
                            </a:extLst>
                          </a:hlinkClick>
                        </a:rPr>
                        <a:t>ING4</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rtl="0" algn="ctr">
                        <a:spcBef>
                          <a:spcPts val="0"/>
                        </a:spcBef>
                        <a:spcAft>
                          <a:spcPts val="0"/>
                        </a:spcAft>
                        <a:buClr>
                          <a:schemeClr val="dk1"/>
                        </a:buClr>
                        <a:buSzPts val="1100"/>
                        <a:buFont typeface="Arial"/>
                        <a:buNone/>
                      </a:pPr>
                      <a:r>
                        <a:rPr lang="ru" sz="1200" u="sng">
                          <a:solidFill>
                            <a:schemeClr val="hlink"/>
                          </a:solidFill>
                          <a:latin typeface="Roboto"/>
                          <a:ea typeface="Roboto"/>
                          <a:cs typeface="Roboto"/>
                          <a:sym typeface="Roboto"/>
                          <a:hlinkClick r:id="rId7"/>
                        </a:rPr>
                        <a:t>ZCWPW1</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rtl="0" algn="ctr">
                        <a:spcBef>
                          <a:spcPts val="0"/>
                        </a:spcBef>
                        <a:spcAft>
                          <a:spcPts val="0"/>
                        </a:spcAft>
                        <a:buClr>
                          <a:schemeClr val="dk1"/>
                        </a:buClr>
                        <a:buSzPts val="1400"/>
                        <a:buFont typeface="Arial"/>
                        <a:buNone/>
                      </a:pPr>
                      <a:r>
                        <a:rPr lang="ru" u="sng">
                          <a:solidFill>
                            <a:schemeClr val="accent5"/>
                          </a:solidFill>
                          <a:latin typeface="Roboto"/>
                          <a:ea typeface="Roboto"/>
                          <a:cs typeface="Roboto"/>
                          <a:sym typeface="Roboto"/>
                          <a:hlinkClick r:id="rId8">
                            <a:extLst>
                              <a:ext uri="{A12FA001-AC4F-418D-AE19-62706E023703}">
                                <ahyp:hlinkClr val="tx"/>
                              </a:ext>
                            </a:extLst>
                          </a:hlinkClick>
                        </a:rPr>
                        <a:t>MLL2</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9"/>
                        </a:rPr>
                        <a:t>TAF3</a:t>
                      </a:r>
                      <a:endParaRPr sz="1400" u="sng"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rtl="0" algn="ctr">
                        <a:spcBef>
                          <a:spcPts val="0"/>
                        </a:spcBef>
                        <a:spcAft>
                          <a:spcPts val="0"/>
                        </a:spcAft>
                        <a:buClr>
                          <a:schemeClr val="dk1"/>
                        </a:buClr>
                        <a:buSzPts val="1100"/>
                        <a:buFont typeface="Arial"/>
                        <a:buNone/>
                      </a:pPr>
                      <a:r>
                        <a:rPr lang="ru" u="sng">
                          <a:solidFill>
                            <a:schemeClr val="hlink"/>
                          </a:solidFill>
                          <a:latin typeface="Roboto"/>
                          <a:ea typeface="Roboto"/>
                          <a:cs typeface="Roboto"/>
                          <a:sym typeface="Roboto"/>
                          <a:hlinkClick r:id="rId10"/>
                        </a:rPr>
                        <a:t>WDR5</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550475">
                <a:tc>
                  <a:txBody>
                    <a:bodyPr/>
                    <a:lstStyle/>
                    <a:p>
                      <a:pPr indent="0" lvl="0" marL="0" marR="0" rtl="0" algn="ctr">
                        <a:lnSpc>
                          <a:spcPct val="100000"/>
                        </a:lnSpc>
                        <a:spcBef>
                          <a:spcPts val="0"/>
                        </a:spcBef>
                        <a:spcAft>
                          <a:spcPts val="0"/>
                        </a:spcAft>
                        <a:buClr>
                          <a:srgbClr val="000000"/>
                        </a:buClr>
                        <a:buSzPts val="1400"/>
                        <a:buFont typeface="Arial"/>
                        <a:buNone/>
                      </a:pPr>
                      <a:r>
                        <a:rPr lang="ru">
                          <a:solidFill>
                            <a:schemeClr val="accent5"/>
                          </a:solidFill>
                          <a:latin typeface="Roboto"/>
                          <a:ea typeface="Roboto"/>
                          <a:cs typeface="Roboto"/>
                          <a:sym typeface="Roboto"/>
                        </a:rPr>
                        <a:t>CCDC101</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4bbbd8aeea_0_23"/>
          <p:cNvSpPr/>
          <p:nvPr/>
        </p:nvSpPr>
        <p:spPr>
          <a:xfrm>
            <a:off x="2281350" y="204725"/>
            <a:ext cx="45813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 name="Google Shape;111;g24bbbd8aeea_0_23"/>
          <p:cNvSpPr txBox="1"/>
          <p:nvPr>
            <p:ph type="title"/>
          </p:nvPr>
        </p:nvSpPr>
        <p:spPr>
          <a:xfrm>
            <a:off x="2330250" y="204725"/>
            <a:ext cx="4483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 AIRE</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520">
              <a:highlight>
                <a:schemeClr val="lt1"/>
              </a:highlight>
              <a:latin typeface="Roboto Slab"/>
              <a:ea typeface="Roboto Slab"/>
              <a:cs typeface="Roboto Slab"/>
              <a:sym typeface="Roboto Slab"/>
            </a:endParaRPr>
          </a:p>
        </p:txBody>
      </p:sp>
      <p:pic>
        <p:nvPicPr>
          <p:cNvPr id="112" name="Google Shape;112;g24bbbd8aeea_0_23"/>
          <p:cNvPicPr preferRelativeResize="0"/>
          <p:nvPr/>
        </p:nvPicPr>
        <p:blipFill>
          <a:blip r:embed="rId3">
            <a:alphaModFix/>
          </a:blip>
          <a:stretch>
            <a:fillRect/>
          </a:stretch>
        </p:blipFill>
        <p:spPr>
          <a:xfrm>
            <a:off x="253450" y="944438"/>
            <a:ext cx="8637098" cy="3254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